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39"/>
  </p:notesMasterIdLst>
  <p:sldIdLst>
    <p:sldId id="258" r:id="rId2"/>
    <p:sldId id="259" r:id="rId3"/>
    <p:sldId id="260" r:id="rId4"/>
    <p:sldId id="262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263" r:id="rId14"/>
    <p:sldId id="264" r:id="rId15"/>
    <p:sldId id="293" r:id="rId16"/>
    <p:sldId id="294" r:id="rId17"/>
    <p:sldId id="295" r:id="rId18"/>
    <p:sldId id="296" r:id="rId19"/>
    <p:sldId id="297" r:id="rId20"/>
    <p:sldId id="307" r:id="rId21"/>
    <p:sldId id="298" r:id="rId22"/>
    <p:sldId id="299" r:id="rId23"/>
    <p:sldId id="300" r:id="rId24"/>
    <p:sldId id="308" r:id="rId25"/>
    <p:sldId id="270" r:id="rId26"/>
    <p:sldId id="301" r:id="rId27"/>
    <p:sldId id="309" r:id="rId28"/>
    <p:sldId id="310" r:id="rId29"/>
    <p:sldId id="302" r:id="rId30"/>
    <p:sldId id="303" r:id="rId31"/>
    <p:sldId id="304" r:id="rId32"/>
    <p:sldId id="305" r:id="rId33"/>
    <p:sldId id="311" r:id="rId34"/>
    <p:sldId id="306" r:id="rId35"/>
    <p:sldId id="312" r:id="rId36"/>
    <p:sldId id="313" r:id="rId37"/>
    <p:sldId id="314" r:id="rId3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99CCFF"/>
    <a:srgbClr val="996633"/>
    <a:srgbClr val="E0CDBE"/>
    <a:srgbClr val="FFFFFF"/>
    <a:srgbClr val="D5C0B9"/>
    <a:srgbClr val="D2BEBC"/>
    <a:srgbClr val="D2DB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2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AE98FB9-EB91-43BE-93E5-7000E0406EC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72B5631-75F1-48B8-8C03-1131F7C808F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F8EDE7BE-2BDF-4BC9-8A54-1C380BF12CBF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48948FF7-82EF-41A3-B738-22DFDB8AF52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9E347CDF-9E0C-469D-B28A-4F89BCF2FAC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F7A35756-1271-4A1D-BE2D-3A21E19488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F8903F-07CB-49E7-96F5-F2CB9EF144F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0A57537-C116-413F-9A16-B6032AA45E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485BE2-47E1-44A0-A573-B2C8F8A5CDDB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F0245AA1-21AD-4345-BF6D-CAE48243283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FA43AA6-9404-4FC7-A593-91228650CA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>
            <a:extLst>
              <a:ext uri="{FF2B5EF4-FFF2-40B4-BE49-F238E27FC236}">
                <a16:creationId xmlns:a16="http://schemas.microsoft.com/office/drawing/2014/main" id="{9067136C-0B0C-4A86-BA01-DD3115C4541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0DBF6DB-7E05-4FD2-9CC6-0CB4274CBD9E}" type="slidenum">
              <a:rPr lang="ru-RU" altLang="ru-RU" sz="1200"/>
              <a:pPr algn="r" eaLnBrk="1" hangingPunct="1"/>
              <a:t>12</a:t>
            </a:fld>
            <a:endParaRPr lang="ru-RU" altLang="ru-RU" sz="1200"/>
          </a:p>
        </p:txBody>
      </p:sp>
      <p:sp>
        <p:nvSpPr>
          <p:cNvPr id="142339" name="Rectangle 2">
            <a:extLst>
              <a:ext uri="{FF2B5EF4-FFF2-40B4-BE49-F238E27FC236}">
                <a16:creationId xmlns:a16="http://schemas.microsoft.com/office/drawing/2014/main" id="{88CAB809-99AD-407F-8E0D-4A0B62519FA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>
            <a:extLst>
              <a:ext uri="{FF2B5EF4-FFF2-40B4-BE49-F238E27FC236}">
                <a16:creationId xmlns:a16="http://schemas.microsoft.com/office/drawing/2014/main" id="{7324090C-D7A7-4A9C-A2D8-C52F88610F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722CEA3B-30DA-412A-A793-05EA56B609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0A9A91-3E7E-4F11-AE63-0743FB57443F}" type="slidenum">
              <a:rPr lang="ru-RU" altLang="ru-RU"/>
              <a:pPr eaLnBrk="1" hangingPunct="1"/>
              <a:t>13</a:t>
            </a:fld>
            <a:endParaRPr lang="ru-RU" altLang="ru-RU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BC8107D6-DE12-4305-922C-42D36919D37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A4E39083-7520-4126-AE4B-FA97791205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87309C01-6607-4E7D-83BF-AE6F98B5BD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3382EFB-DEB3-4B2E-A49A-616977934E72}" type="slidenum">
              <a:rPr lang="ru-RU" altLang="ru-RU"/>
              <a:pPr eaLnBrk="1" hangingPunct="1"/>
              <a:t>14</a:t>
            </a:fld>
            <a:endParaRPr lang="ru-RU" altLang="ru-RU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56507BBA-FE12-4131-B8CD-41FF4F7A75E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6FE8CDF3-825D-487A-A363-E7310C883E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F150FE06-6483-45A1-9AB1-FE40590979A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1A39A12-3D16-460C-B348-C0B29929495A}" type="slidenum">
              <a:rPr lang="ru-RU" altLang="ru-RU" sz="1200"/>
              <a:pPr algn="r" eaLnBrk="1" hangingPunct="1"/>
              <a:t>15</a:t>
            </a:fld>
            <a:endParaRPr lang="ru-RU" altLang="ru-RU" sz="1200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9AE0D88A-478D-4E03-B4F7-45B19B6FFF5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3FE96A84-C439-4E35-BB4A-31B652A9DD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D4684C6E-0458-4E79-9B1B-CD76427B922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BF50FB2-E97D-48D3-ABB7-CBBDDBA0C257}" type="slidenum">
              <a:rPr lang="ru-RU" altLang="ru-RU" sz="1200"/>
              <a:pPr algn="r" eaLnBrk="1" hangingPunct="1"/>
              <a:t>16</a:t>
            </a:fld>
            <a:endParaRPr lang="ru-RU" altLang="ru-RU" sz="1200"/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B2CCD111-AD3E-436F-A9F7-BFB7939FC02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95253A7E-C345-4FFC-926F-FF55516DF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FC40DBD2-979D-48FD-9606-FF40441992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522A02B-D4F7-4802-AD88-40642208CFD1}" type="slidenum">
              <a:rPr lang="ru-RU" altLang="ru-RU" sz="1200"/>
              <a:pPr algn="r" eaLnBrk="1" hangingPunct="1"/>
              <a:t>17</a:t>
            </a:fld>
            <a:endParaRPr lang="ru-RU" altLang="ru-RU" sz="1200"/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28620B43-71C3-4EEB-8523-F9A928120E4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2EC09D70-752F-4A3D-ABB7-50142A13F8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3624BBCD-322B-44BD-92B0-1A2622C9A0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B136D77-250C-4020-9C33-C9006162C11C}" type="slidenum">
              <a:rPr lang="ru-RU" altLang="ru-RU" sz="1200"/>
              <a:pPr algn="r" eaLnBrk="1" hangingPunct="1"/>
              <a:t>18</a:t>
            </a:fld>
            <a:endParaRPr lang="ru-RU" altLang="ru-RU" sz="1200"/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155EF13D-4C8C-4407-B372-80850E11BF4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AB009510-6F5A-4A23-A918-F53C3E8E17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7937D9E1-D6E5-40FF-8D1A-9B39B652D35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D2E4D4E-94E3-4290-92E0-08B2E2CBCDAD}" type="slidenum">
              <a:rPr lang="ru-RU" altLang="ru-RU" sz="1200"/>
              <a:pPr algn="r" eaLnBrk="1" hangingPunct="1"/>
              <a:t>19</a:t>
            </a:fld>
            <a:endParaRPr lang="ru-RU" altLang="ru-RU" sz="1200"/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FFDFF7C5-A68A-4B71-B70E-DE5EBD8176B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A1D4B214-3DAD-4289-B868-0C70CA0E1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6EAEC64D-92AE-4B8B-BC06-1D62F57B1C2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F00E8FE-CF74-4939-81F6-5414923D6AE4}" type="slidenum">
              <a:rPr lang="ru-RU" altLang="ru-RU" sz="1200"/>
              <a:pPr algn="r" eaLnBrk="1" hangingPunct="1"/>
              <a:t>20</a:t>
            </a:fld>
            <a:endParaRPr lang="ru-RU" altLang="ru-RU" sz="1200"/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D2D103CF-7BE8-41A5-896A-E110F718AC3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7CB686D2-21C6-4D13-B751-A8265216E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3D78E225-CC5F-4139-B0D2-182ADC34D37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7FEBD0A-AB7D-478B-B2CD-1FFF15F993B3}" type="slidenum">
              <a:rPr lang="ru-RU" altLang="ru-RU" sz="1200"/>
              <a:pPr algn="r" eaLnBrk="1" hangingPunct="1"/>
              <a:t>21</a:t>
            </a:fld>
            <a:endParaRPr lang="ru-RU" altLang="ru-RU" sz="120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658C91E5-1807-40B0-A0AA-2A1F30052C0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DFF357A5-121A-4C8C-89E3-41B56F01FF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4045DD4-F211-4183-BCC3-A38A615D4E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3AB20E-4DE3-47EB-924C-0BF9DD593BA6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85B8AEB3-582A-4EA3-A835-05222B91FE5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263E6795-7CF1-4C8A-BFF4-D8D109EAC9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26CD3E67-23FE-4112-BD67-719CB875960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C2B3E3F-203B-414F-84C5-4CA959216DD9}" type="slidenum">
              <a:rPr lang="ru-RU" altLang="ru-RU" sz="1200"/>
              <a:pPr algn="r" eaLnBrk="1" hangingPunct="1"/>
              <a:t>22</a:t>
            </a:fld>
            <a:endParaRPr lang="ru-RU" altLang="ru-RU" sz="12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5D4EDCB9-2F55-46FD-BFC1-E285E82C7D8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29BDAA0B-BCDD-4728-B708-0B24596E20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517BF6E2-1B09-453E-B396-A52A20A3BAF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B844622-0336-4BB3-8297-9699BBE50281}" type="slidenum">
              <a:rPr lang="ru-RU" altLang="ru-RU" sz="1200"/>
              <a:pPr algn="r" eaLnBrk="1" hangingPunct="1"/>
              <a:t>23</a:t>
            </a:fld>
            <a:endParaRPr lang="ru-RU" altLang="ru-RU" sz="1200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193DE607-A3A0-4CF9-843E-969FBC5398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5F94C9F0-6C10-4017-A544-7F0A18FD5C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>
            <a:extLst>
              <a:ext uri="{FF2B5EF4-FFF2-40B4-BE49-F238E27FC236}">
                <a16:creationId xmlns:a16="http://schemas.microsoft.com/office/drawing/2014/main" id="{C2053980-C889-40AD-A38B-4849D191934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3F5262C-8900-4608-8B9D-2CD987D64FDE}" type="slidenum">
              <a:rPr lang="ru-RU" altLang="ru-RU" sz="1200"/>
              <a:pPr algn="r" eaLnBrk="1" hangingPunct="1"/>
              <a:t>24</a:t>
            </a:fld>
            <a:endParaRPr lang="ru-RU" altLang="ru-RU" sz="1200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EBACBE06-47D8-4E05-8D03-84F394BB25E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606C2DF4-2108-4ECA-AA81-A7CDF49052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8427FFBA-04A8-476E-8284-B4F7865A15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3B7691-1C45-424A-BF2B-4C3B82F57702}" type="slidenum">
              <a:rPr lang="ru-RU" altLang="ru-RU"/>
              <a:pPr eaLnBrk="1" hangingPunct="1"/>
              <a:t>25</a:t>
            </a:fld>
            <a:endParaRPr lang="ru-RU" altLang="ru-RU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6C27ADDC-1FE7-4B35-8839-084B21E5060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5B1EAEDC-53F1-4D23-BA45-9027E848A0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:a16="http://schemas.microsoft.com/office/drawing/2014/main" id="{84AEC5FB-62FE-44F4-A255-E07A796C8B1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602EE2F-9C0F-4B74-8D81-A82B23A5F4B5}" type="slidenum">
              <a:rPr lang="ru-RU" altLang="ru-RU" sz="1200"/>
              <a:pPr algn="r" eaLnBrk="1" hangingPunct="1"/>
              <a:t>26</a:t>
            </a:fld>
            <a:endParaRPr lang="ru-RU" altLang="ru-RU" sz="1200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D15711DB-CE22-4CE2-8D43-DEC7D8AA49C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D1E34A1D-4975-4C8B-89D7-33CE43709B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>
            <a:extLst>
              <a:ext uri="{FF2B5EF4-FFF2-40B4-BE49-F238E27FC236}">
                <a16:creationId xmlns:a16="http://schemas.microsoft.com/office/drawing/2014/main" id="{EDBE5644-1589-40A9-981E-B4050ADD00B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23D863C-70C3-400F-A25B-03C85CCFA123}" type="slidenum">
              <a:rPr lang="ru-RU" altLang="ru-RU" sz="1200"/>
              <a:pPr algn="r" eaLnBrk="1" hangingPunct="1"/>
              <a:t>27</a:t>
            </a:fld>
            <a:endParaRPr lang="ru-RU" altLang="ru-RU" sz="1200"/>
          </a:p>
        </p:txBody>
      </p:sp>
      <p:sp>
        <p:nvSpPr>
          <p:cNvPr id="115715" name="Rectangle 2">
            <a:extLst>
              <a:ext uri="{FF2B5EF4-FFF2-40B4-BE49-F238E27FC236}">
                <a16:creationId xmlns:a16="http://schemas.microsoft.com/office/drawing/2014/main" id="{40EC2209-7423-4F4E-8911-E676E41E4C2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18432F94-D1AD-4B89-A744-6A9BF1CB4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>
            <a:extLst>
              <a:ext uri="{FF2B5EF4-FFF2-40B4-BE49-F238E27FC236}">
                <a16:creationId xmlns:a16="http://schemas.microsoft.com/office/drawing/2014/main" id="{D57EFBC7-A9E5-43BC-B35E-DE43FF0605A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4D1425DB-441D-4C36-93F3-43271F6AA0D1}" type="slidenum">
              <a:rPr lang="ru-RU" altLang="ru-RU" sz="1200"/>
              <a:pPr algn="r" eaLnBrk="1" hangingPunct="1"/>
              <a:t>28</a:t>
            </a:fld>
            <a:endParaRPr lang="ru-RU" altLang="ru-RU" sz="1200"/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4AB0B318-9249-4603-AE78-E20097C3D8A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C3187E7F-F8F9-4180-930D-55835D7925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27B6DC16-0EE6-446A-BF9B-B8137BFA47E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812C968-6A82-44C3-83F8-19AF48F6DD23}" type="slidenum">
              <a:rPr lang="ru-RU" altLang="ru-RU" sz="1200"/>
              <a:pPr algn="r" eaLnBrk="1" hangingPunct="1"/>
              <a:t>29</a:t>
            </a:fld>
            <a:endParaRPr lang="ru-RU" altLang="ru-RU" sz="1200"/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4BF32C9F-B2FA-4C28-A3BC-4131C90A4B2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FD1D1FFE-23D7-4C72-972A-1CF96A8606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90BDF5A2-3CA5-4FC1-86C5-E4F7C21D212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945CCCC-1E99-4525-8A08-0E6EB6803981}" type="slidenum">
              <a:rPr lang="ru-RU" altLang="ru-RU" sz="1200"/>
              <a:pPr algn="r" eaLnBrk="1" hangingPunct="1"/>
              <a:t>30</a:t>
            </a:fld>
            <a:endParaRPr lang="ru-RU" altLang="ru-RU" sz="120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2E73B20B-A91B-47D4-9F09-2736951F32C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7DFDC28A-9C33-456B-80EA-40C2E37FD0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C71A47CD-4213-4DA4-AF8E-3EBECDE9CD0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18544B9-340A-4064-BF7B-73A9985F3BDA}" type="slidenum">
              <a:rPr lang="ru-RU" altLang="ru-RU" sz="1200"/>
              <a:pPr algn="r" eaLnBrk="1" hangingPunct="1"/>
              <a:t>31</a:t>
            </a:fld>
            <a:endParaRPr lang="ru-RU" altLang="ru-RU" sz="120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DEEE2543-ADBB-4BB6-AC23-865FBD11E5D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BC54C63A-7EFB-4F38-84E2-D31D969A0C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>
            <a:extLst>
              <a:ext uri="{FF2B5EF4-FFF2-40B4-BE49-F238E27FC236}">
                <a16:creationId xmlns:a16="http://schemas.microsoft.com/office/drawing/2014/main" id="{3A4551C1-56BD-4945-9EF3-F8E9EE05B19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976898D-817F-46FF-B61D-6C40498CC156}" type="slidenum">
              <a:rPr lang="ru-RU" altLang="ru-RU" sz="1200"/>
              <a:pPr algn="r" eaLnBrk="1" hangingPunct="1"/>
              <a:t>5</a:t>
            </a:fld>
            <a:endParaRPr lang="ru-RU" altLang="ru-RU" sz="1200"/>
          </a:p>
        </p:txBody>
      </p:sp>
      <p:sp>
        <p:nvSpPr>
          <p:cNvPr id="128003" name="Rectangle 2">
            <a:extLst>
              <a:ext uri="{FF2B5EF4-FFF2-40B4-BE49-F238E27FC236}">
                <a16:creationId xmlns:a16="http://schemas.microsoft.com/office/drawing/2014/main" id="{17AF05B6-2413-430E-8E0E-299A5AA6D81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>
            <a:extLst>
              <a:ext uri="{FF2B5EF4-FFF2-40B4-BE49-F238E27FC236}">
                <a16:creationId xmlns:a16="http://schemas.microsoft.com/office/drawing/2014/main" id="{56BBC474-921D-4094-BF7C-E61E146432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>
            <a:extLst>
              <a:ext uri="{FF2B5EF4-FFF2-40B4-BE49-F238E27FC236}">
                <a16:creationId xmlns:a16="http://schemas.microsoft.com/office/drawing/2014/main" id="{737F1152-E9A2-48CC-914C-219F963C837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6CBE771-2FF0-497E-A02C-645F0BC290F7}" type="slidenum">
              <a:rPr lang="ru-RU" altLang="ru-RU" sz="1200"/>
              <a:pPr algn="r" eaLnBrk="1" hangingPunct="1"/>
              <a:t>32</a:t>
            </a:fld>
            <a:endParaRPr lang="ru-RU" altLang="ru-RU" sz="1200"/>
          </a:p>
        </p:txBody>
      </p:sp>
      <p:sp>
        <p:nvSpPr>
          <p:cNvPr id="107523" name="Rectangle 2">
            <a:extLst>
              <a:ext uri="{FF2B5EF4-FFF2-40B4-BE49-F238E27FC236}">
                <a16:creationId xmlns:a16="http://schemas.microsoft.com/office/drawing/2014/main" id="{B425BBC0-A0B7-4532-B4E9-804A9C01BDF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>
            <a:extLst>
              <a:ext uri="{FF2B5EF4-FFF2-40B4-BE49-F238E27FC236}">
                <a16:creationId xmlns:a16="http://schemas.microsoft.com/office/drawing/2014/main" id="{1866B188-D217-42BF-9431-0D369BA96F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>
            <a:extLst>
              <a:ext uri="{FF2B5EF4-FFF2-40B4-BE49-F238E27FC236}">
                <a16:creationId xmlns:a16="http://schemas.microsoft.com/office/drawing/2014/main" id="{421F52FE-6AF3-4E1B-9E75-6E9BB0DC44B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BBEAE2F-1595-4373-88FD-EDC076768846}" type="slidenum">
              <a:rPr lang="ru-RU" altLang="ru-RU" sz="1200"/>
              <a:pPr algn="r" eaLnBrk="1" hangingPunct="1"/>
              <a:t>33</a:t>
            </a:fld>
            <a:endParaRPr lang="ru-RU" altLang="ru-RU" sz="1200"/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4D0A429D-B3B2-4EFE-A26B-B0C6F1003DA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>
            <a:extLst>
              <a:ext uri="{FF2B5EF4-FFF2-40B4-BE49-F238E27FC236}">
                <a16:creationId xmlns:a16="http://schemas.microsoft.com/office/drawing/2014/main" id="{FC3153F5-A4DB-4548-84B3-FFC1F250B7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>
            <a:extLst>
              <a:ext uri="{FF2B5EF4-FFF2-40B4-BE49-F238E27FC236}">
                <a16:creationId xmlns:a16="http://schemas.microsoft.com/office/drawing/2014/main" id="{3517B170-659A-4433-9B29-E0938C505F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BF74F57-8AC9-4600-A8F8-86A9ED3C7335}" type="slidenum">
              <a:rPr lang="ru-RU" altLang="ru-RU" sz="1200"/>
              <a:pPr algn="r" eaLnBrk="1" hangingPunct="1"/>
              <a:t>34</a:t>
            </a:fld>
            <a:endParaRPr lang="ru-RU" altLang="ru-RU" sz="1200"/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26A6012F-D759-4D65-84F0-E28440F0D2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>
            <a:extLst>
              <a:ext uri="{FF2B5EF4-FFF2-40B4-BE49-F238E27FC236}">
                <a16:creationId xmlns:a16="http://schemas.microsoft.com/office/drawing/2014/main" id="{D168FBE1-AEBE-4D29-97F1-9D670BAC5C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3A58A0B8-6CB0-466B-8BD8-E5167D91502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94AE1D9-3B80-43DD-A4B7-A1584EE3D82C}" type="slidenum">
              <a:rPr lang="ru-RU" altLang="ru-RU" sz="1200"/>
              <a:pPr algn="r" eaLnBrk="1" hangingPunct="1"/>
              <a:t>35</a:t>
            </a:fld>
            <a:endParaRPr lang="ru-RU" altLang="ru-RU" sz="1200"/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40F16EB0-8E13-4675-99B0-4B572580E50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A3F5F2AE-D2C2-4DD2-A87C-4F0119ACA9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>
            <a:extLst>
              <a:ext uri="{FF2B5EF4-FFF2-40B4-BE49-F238E27FC236}">
                <a16:creationId xmlns:a16="http://schemas.microsoft.com/office/drawing/2014/main" id="{17F3006E-A76A-4C90-8C55-8410371ACA7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3A99419-4FED-4058-A495-5C63327BC9C0}" type="slidenum">
              <a:rPr lang="ru-RU" altLang="ru-RU" sz="1200"/>
              <a:pPr algn="r" eaLnBrk="1" hangingPunct="1"/>
              <a:t>36</a:t>
            </a:fld>
            <a:endParaRPr lang="ru-RU" altLang="ru-RU" sz="1200"/>
          </a:p>
        </p:txBody>
      </p:sp>
      <p:sp>
        <p:nvSpPr>
          <p:cNvPr id="123907" name="Rectangle 2">
            <a:extLst>
              <a:ext uri="{FF2B5EF4-FFF2-40B4-BE49-F238E27FC236}">
                <a16:creationId xmlns:a16="http://schemas.microsoft.com/office/drawing/2014/main" id="{D5DA79E8-CEF4-4614-9363-2E02AEB2276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>
            <a:extLst>
              <a:ext uri="{FF2B5EF4-FFF2-40B4-BE49-F238E27FC236}">
                <a16:creationId xmlns:a16="http://schemas.microsoft.com/office/drawing/2014/main" id="{467C83EB-1A2A-4874-B6A5-0D3F4242C6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>
            <a:extLst>
              <a:ext uri="{FF2B5EF4-FFF2-40B4-BE49-F238E27FC236}">
                <a16:creationId xmlns:a16="http://schemas.microsoft.com/office/drawing/2014/main" id="{57AC93D4-8BD4-4D6C-8DE9-31E2D7EBC21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892C310-93C5-4C0E-870E-89623E63A1F7}" type="slidenum">
              <a:rPr lang="ru-RU" altLang="ru-RU" sz="1200"/>
              <a:pPr algn="r" eaLnBrk="1" hangingPunct="1"/>
              <a:t>37</a:t>
            </a:fld>
            <a:endParaRPr lang="ru-RU" altLang="ru-RU" sz="1200"/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61B833B1-480D-46AD-8CD4-421B0F4FE7E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50E9142C-FE9F-43DD-8496-E4C3BC98F9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>
            <a:extLst>
              <a:ext uri="{FF2B5EF4-FFF2-40B4-BE49-F238E27FC236}">
                <a16:creationId xmlns:a16="http://schemas.microsoft.com/office/drawing/2014/main" id="{91706F50-5A8A-42FF-89E6-5D61011CCD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B0426F3-FB57-44ED-902E-5C31CC6E2BB0}" type="slidenum">
              <a:rPr lang="ru-RU" altLang="ru-RU" sz="1200"/>
              <a:pPr algn="r" eaLnBrk="1" hangingPunct="1"/>
              <a:t>6</a:t>
            </a:fld>
            <a:endParaRPr lang="ru-RU" altLang="ru-RU" sz="1200"/>
          </a:p>
        </p:txBody>
      </p:sp>
      <p:sp>
        <p:nvSpPr>
          <p:cNvPr id="130051" name="Rectangle 2">
            <a:extLst>
              <a:ext uri="{FF2B5EF4-FFF2-40B4-BE49-F238E27FC236}">
                <a16:creationId xmlns:a16="http://schemas.microsoft.com/office/drawing/2014/main" id="{A4DEFCC6-548E-42F0-B42C-51A3C5CCCB8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>
            <a:extLst>
              <a:ext uri="{FF2B5EF4-FFF2-40B4-BE49-F238E27FC236}">
                <a16:creationId xmlns:a16="http://schemas.microsoft.com/office/drawing/2014/main" id="{F700C7D2-AB9E-4AA1-BC1C-A82984CF35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14921441-6315-4E6E-A220-534FB1D3070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E378F3A-935B-4F36-9934-1895631449FE}" type="slidenum">
              <a:rPr lang="ru-RU" altLang="ru-RU" sz="1200"/>
              <a:pPr algn="r" eaLnBrk="1" hangingPunct="1"/>
              <a:t>7</a:t>
            </a:fld>
            <a:endParaRPr lang="ru-RU" altLang="ru-RU" sz="120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0E011950-5185-41FF-B137-77669F9BAE3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1E9AC217-8444-4718-884F-0A185CA45C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>
            <a:extLst>
              <a:ext uri="{FF2B5EF4-FFF2-40B4-BE49-F238E27FC236}">
                <a16:creationId xmlns:a16="http://schemas.microsoft.com/office/drawing/2014/main" id="{34B94CDB-2213-4FF4-8850-C2AD804568B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58CD5FE-9BFC-4037-BD86-BA4FF420E5BB}" type="slidenum">
              <a:rPr lang="ru-RU" altLang="ru-RU" sz="1200"/>
              <a:pPr algn="r" eaLnBrk="1" hangingPunct="1"/>
              <a:t>8</a:t>
            </a:fld>
            <a:endParaRPr lang="ru-RU" altLang="ru-RU" sz="1200"/>
          </a:p>
        </p:txBody>
      </p:sp>
      <p:sp>
        <p:nvSpPr>
          <p:cNvPr id="134147" name="Rectangle 2">
            <a:extLst>
              <a:ext uri="{FF2B5EF4-FFF2-40B4-BE49-F238E27FC236}">
                <a16:creationId xmlns:a16="http://schemas.microsoft.com/office/drawing/2014/main" id="{C841BE84-5E5C-4848-99AA-87101AB4B46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>
            <a:extLst>
              <a:ext uri="{FF2B5EF4-FFF2-40B4-BE49-F238E27FC236}">
                <a16:creationId xmlns:a16="http://schemas.microsoft.com/office/drawing/2014/main" id="{87EBBCB1-D7F2-4682-B1B7-8442E21429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>
            <a:extLst>
              <a:ext uri="{FF2B5EF4-FFF2-40B4-BE49-F238E27FC236}">
                <a16:creationId xmlns:a16="http://schemas.microsoft.com/office/drawing/2014/main" id="{BE78B228-3068-491B-8A9F-A71ACCFCC65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D7BC724-4CBD-4EC7-B8DA-92AA3EB28E08}" type="slidenum">
              <a:rPr lang="ru-RU" altLang="ru-RU" sz="1200"/>
              <a:pPr algn="r" eaLnBrk="1" hangingPunct="1"/>
              <a:t>9</a:t>
            </a:fld>
            <a:endParaRPr lang="ru-RU" altLang="ru-RU" sz="1200"/>
          </a:p>
        </p:txBody>
      </p:sp>
      <p:sp>
        <p:nvSpPr>
          <p:cNvPr id="136195" name="Rectangle 2">
            <a:extLst>
              <a:ext uri="{FF2B5EF4-FFF2-40B4-BE49-F238E27FC236}">
                <a16:creationId xmlns:a16="http://schemas.microsoft.com/office/drawing/2014/main" id="{A84E1F32-65E8-4E4D-82F2-730FD7A3108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5D44D078-7B98-456E-A648-4B789373E0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>
            <a:extLst>
              <a:ext uri="{FF2B5EF4-FFF2-40B4-BE49-F238E27FC236}">
                <a16:creationId xmlns:a16="http://schemas.microsoft.com/office/drawing/2014/main" id="{3EC022C1-F405-4552-9AA8-670D2882964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E3767FC-2D89-4897-875D-81B2D2DCF4A9}" type="slidenum">
              <a:rPr lang="ru-RU" altLang="ru-RU" sz="1200"/>
              <a:pPr algn="r" eaLnBrk="1" hangingPunct="1"/>
              <a:t>10</a:t>
            </a:fld>
            <a:endParaRPr lang="ru-RU" altLang="ru-RU" sz="1200"/>
          </a:p>
        </p:txBody>
      </p:sp>
      <p:sp>
        <p:nvSpPr>
          <p:cNvPr id="138243" name="Rectangle 2">
            <a:extLst>
              <a:ext uri="{FF2B5EF4-FFF2-40B4-BE49-F238E27FC236}">
                <a16:creationId xmlns:a16="http://schemas.microsoft.com/office/drawing/2014/main" id="{5F2E5F46-4CC9-4702-B7E4-8E66E78B098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>
            <a:extLst>
              <a:ext uri="{FF2B5EF4-FFF2-40B4-BE49-F238E27FC236}">
                <a16:creationId xmlns:a16="http://schemas.microsoft.com/office/drawing/2014/main" id="{A992043F-BF8F-4C3B-8965-22C6741927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>
            <a:extLst>
              <a:ext uri="{FF2B5EF4-FFF2-40B4-BE49-F238E27FC236}">
                <a16:creationId xmlns:a16="http://schemas.microsoft.com/office/drawing/2014/main" id="{D95C08FE-7626-4854-992E-B7BDDB0524B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C03F90A-03DE-44B6-AC27-8F2D6BA836B9}" type="slidenum">
              <a:rPr lang="ru-RU" altLang="ru-RU" sz="1200"/>
              <a:pPr algn="r" eaLnBrk="1" hangingPunct="1"/>
              <a:t>11</a:t>
            </a:fld>
            <a:endParaRPr lang="ru-RU" altLang="ru-RU" sz="1200"/>
          </a:p>
        </p:txBody>
      </p:sp>
      <p:sp>
        <p:nvSpPr>
          <p:cNvPr id="140291" name="Rectangle 2">
            <a:extLst>
              <a:ext uri="{FF2B5EF4-FFF2-40B4-BE49-F238E27FC236}">
                <a16:creationId xmlns:a16="http://schemas.microsoft.com/office/drawing/2014/main" id="{2D054A21-D02A-464F-A6DD-6514795CC10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>
            <a:extLst>
              <a:ext uri="{FF2B5EF4-FFF2-40B4-BE49-F238E27FC236}">
                <a16:creationId xmlns:a16="http://schemas.microsoft.com/office/drawing/2014/main" id="{581F4FD2-3C1F-4E77-8B38-B5595AB77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FF3A2A-70C9-4665-828B-366209EBF0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F80029-6EA8-497E-B8F8-15E758161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700689-1560-4A66-9BFD-0F674C14A2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39C7E9-7C28-41C5-A333-0343E4E3B3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707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1505DA-E54A-47B5-A982-43B1D859D1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EA6322-DCAD-4EA8-BC07-C28ED90107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4AAFE1-6635-46B9-8D77-2C4322CA2F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99D16F-345F-484C-98FC-AD96A59310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5068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25F0D2-ABCD-4EF1-8EE8-DB4E84CC3E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D217F9-768F-49DC-B12F-34114210B2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C42AF4-B735-4E40-B01D-94CDBDA14E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FCA16E-A052-4804-A92F-91E122AA52E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2847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6B2876-C872-4006-907A-DB9D7067E3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8B1536-B90F-4FAE-A2BC-8297A6E219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305F78-1B04-4783-B9F8-34144D45D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19D657-69A4-43FA-88C1-BFA320A967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2084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EAA965C-6623-4EA3-AA9D-82BCA7471E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0947FA7-91F8-4B89-AE47-D0086BC9FD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7FFB761-F6D6-4E77-AC17-2FC098FBC8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70B67-D042-4AF6-89FD-4F9A8A4E19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534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C601B8-D937-4B8F-A36F-6086107EFD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03D797-6439-4A91-AABF-81AE12F223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00E12B-A662-4941-8D27-8C8B9401EC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EB4A4E-D7AF-49F4-A574-5FB4C86C97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849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DE689F-FA1B-4361-87BF-8A7874DE1F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553C91-78F2-4B6B-BF19-02917B0E2E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2BCC75-2CAF-4AA3-8C4E-70431E3BB6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34A0DE-D8B8-4958-8CE1-753DE810FD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306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790FCE-1D6B-483F-8BD1-DF7CB79225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ADF354-B347-46F9-8BD4-C67D2A78A0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63EDE3-7387-41B8-8564-A4FA6415F6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A47986-C336-4C5B-A7A1-6FFA9F61BB5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044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83A616-8465-41C0-BFBD-B4FB66B772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7EE0A1D-59E9-44C6-9EC3-7B3065BEFE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A77D77B-E8BF-4634-B7CE-B45AD09F99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A94DF2-4169-4A01-957D-BAE3A60925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677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1ECDF20-277A-44FE-A14B-467F218CFC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ECC7FCA-C0C2-4C03-8C16-D3AEFDD2AF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8BEA4F6-747B-409E-81D0-720BC9A112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747D56-A170-471D-83B2-DE1F018B0F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1641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87AC338-D51D-43D0-9C5C-D5C443AC0D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CEF61F5-AFCA-49F5-BBCD-8C3EF28C42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3FBBCB7-ED05-4FA5-83AB-FA0036FDDC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C12BF8-F432-4801-84AF-DAE9AD414D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1813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B8ACCB-CA64-44D2-9AF3-73CF6B0EEC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9DFFE3-310E-47D4-B05F-A5F1CCFEC3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0A247E-5089-491F-84FC-3D6D9DC4FF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553AB9-D0DB-40F3-9EE2-14C09C0C65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523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D01496-8C77-4F82-8C36-F9C10E22B4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319EFA-5AA2-4DD2-A76A-A01B5C1B24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48F606-88AC-4989-94D6-CBE485AB5A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194977-0166-4FDF-BE6E-86007223D0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0030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1A5AD31-9BA9-47C9-957F-0F38B79C86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6F2F397-7F82-4D38-8AB0-07C3467FB7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7869C99F-8B72-43B9-8EB6-AF7FF5FBD44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10CEE99-063D-4C5F-A985-1721F3087A6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2D22DE13-5255-4581-9B80-56B8BC01024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BA7A51-A448-4A84-9AD6-07793D33281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6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9.wmf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2.bin"/><Relationship Id="rId5" Type="http://schemas.openxmlformats.org/officeDocument/2006/relationships/image" Target="../media/image28.wmf"/><Relationship Id="rId10" Type="http://schemas.openxmlformats.org/officeDocument/2006/relationships/image" Target="../media/image33.png"/><Relationship Id="rId4" Type="http://schemas.openxmlformats.org/officeDocument/2006/relationships/oleObject" Target="../embeddings/oleObject19.bin"/><Relationship Id="rId9" Type="http://schemas.openxmlformats.org/officeDocument/2006/relationships/image" Target="../media/image30.wmf"/><Relationship Id="rId14" Type="http://schemas.openxmlformats.org/officeDocument/2006/relationships/image" Target="../media/image3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7.bin"/><Relationship Id="rId5" Type="http://schemas.openxmlformats.org/officeDocument/2006/relationships/image" Target="../media/image2.wmf"/><Relationship Id="rId10" Type="http://schemas.openxmlformats.org/officeDocument/2006/relationships/image" Target="../media/image7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D5C0B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5">
            <a:extLst>
              <a:ext uri="{FF2B5EF4-FFF2-40B4-BE49-F238E27FC236}">
                <a16:creationId xmlns:a16="http://schemas.microsoft.com/office/drawing/2014/main" id="{4B83D4BF-CACA-4F2F-B1C7-265FE3643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CFBDB88-8900-42EE-8543-0FD01D0D9779}" type="slidenum">
              <a:rPr lang="ru-RU" altLang="ru-RU"/>
              <a:pPr eaLnBrk="1" hangingPunct="1"/>
              <a:t>1</a:t>
            </a:fld>
            <a:endParaRPr lang="ru-RU" altLang="ru-RU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B299A60B-A502-4F05-B17C-BA06E76E04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511300"/>
          </a:xfrm>
          <a:gradFill rotWithShape="1">
            <a:gsLst>
              <a:gs pos="0">
                <a:srgbClr val="A1A38D"/>
              </a:gs>
              <a:gs pos="100000">
                <a:srgbClr val="DBDEC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ru-RU" altLang="ru-RU" sz="3600" b="1"/>
              <a:t>РАДИОТЕХНИЧЕСКИЕ СИСТЕМЫ ФИЗИЧЕСКИХ УСТАНОВОК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B18D8928-961D-484A-AB3C-A6B7608721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321175"/>
          </a:xfrm>
        </p:spPr>
        <p:txBody>
          <a:bodyPr/>
          <a:lstStyle/>
          <a:p>
            <a:pPr marL="722313" indent="0" algn="ctr" eaLnBrk="1" hangingPunct="1">
              <a:buFontTx/>
              <a:buNone/>
            </a:pPr>
            <a:r>
              <a:rPr lang="en-US" altLang="ru-RU" sz="4000" b="1">
                <a:sym typeface="Symbol" panose="05050102010706020507" pitchFamily="18" charset="2"/>
              </a:rPr>
              <a:t>Предмет </a:t>
            </a:r>
            <a:r>
              <a:rPr lang="ru-RU" altLang="ru-RU" sz="4000" b="1">
                <a:sym typeface="Symbol" panose="05050102010706020507" pitchFamily="18" charset="2"/>
              </a:rPr>
              <a:t>РТС ФУ посвящен</a:t>
            </a:r>
            <a:r>
              <a:rPr lang="ru-RU" altLang="ru-RU" sz="4000">
                <a:sym typeface="Symbol" panose="05050102010706020507" pitchFamily="18" charset="2"/>
              </a:rPr>
              <a:t>:</a:t>
            </a:r>
            <a:r>
              <a:rPr lang="en-US" altLang="ru-RU" sz="4000">
                <a:sym typeface="Symbol" panose="05050102010706020507" pitchFamily="18" charset="2"/>
              </a:rPr>
              <a:t> </a:t>
            </a:r>
            <a:endParaRPr lang="ru-RU" altLang="ru-RU" sz="4000">
              <a:sym typeface="Symbol" panose="05050102010706020507" pitchFamily="18" charset="2"/>
            </a:endParaRPr>
          </a:p>
          <a:p>
            <a:pPr marL="722313" indent="0"/>
            <a:r>
              <a:rPr lang="ru-RU" altLang="ru-RU">
                <a:sym typeface="Symbol" panose="05050102010706020507" pitchFamily="18" charset="2"/>
              </a:rPr>
              <a:t>модулированию колебаний;</a:t>
            </a:r>
          </a:p>
          <a:p>
            <a:pPr marL="722313" indent="0"/>
            <a:r>
              <a:rPr lang="ru-RU" altLang="ru-RU">
                <a:sym typeface="Symbol" panose="05050102010706020507" pitchFamily="18" charset="2"/>
              </a:rPr>
              <a:t>детектированию колебаний;</a:t>
            </a:r>
          </a:p>
          <a:p>
            <a:pPr marL="722313" indent="0"/>
            <a:r>
              <a:rPr lang="ru-RU" altLang="ru-RU">
                <a:sym typeface="Symbol" panose="05050102010706020507" pitchFamily="18" charset="2"/>
              </a:rPr>
              <a:t>преобразованию частоты; </a:t>
            </a:r>
          </a:p>
          <a:p>
            <a:pPr marL="722313" indent="0"/>
            <a:r>
              <a:rPr lang="ru-RU" altLang="ru-RU">
                <a:sym typeface="Symbol" panose="05050102010706020507" pitchFamily="18" charset="2"/>
              </a:rPr>
              <a:t>автоматической подстройке частоты;</a:t>
            </a:r>
          </a:p>
          <a:p>
            <a:pPr marL="722313" indent="0"/>
            <a:r>
              <a:rPr lang="ru-RU" altLang="ru-RU">
                <a:sym typeface="Symbol" panose="05050102010706020507" pitchFamily="18" charset="2"/>
              </a:rPr>
              <a:t>стабилизации и регулированию в.ч. полей в резонаторах ускорителей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Номер слайда 5">
            <a:extLst>
              <a:ext uri="{FF2B5EF4-FFF2-40B4-BE49-F238E27FC236}">
                <a16:creationId xmlns:a16="http://schemas.microsoft.com/office/drawing/2014/main" id="{625C7823-9330-458B-A003-A707DC19B838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61E5E4B-5937-44CE-B90E-01C3F95F507F}" type="slidenum">
              <a:rPr lang="ru-RU" altLang="ru-RU" sz="1400"/>
              <a:pPr algn="r" eaLnBrk="1" hangingPunct="1"/>
              <a:t>10</a:t>
            </a:fld>
            <a:endParaRPr lang="ru-RU" altLang="ru-RU" sz="1400"/>
          </a:p>
        </p:txBody>
      </p:sp>
      <p:sp>
        <p:nvSpPr>
          <p:cNvPr id="137219" name="Rectangle 2">
            <a:extLst>
              <a:ext uri="{FF2B5EF4-FFF2-40B4-BE49-F238E27FC236}">
                <a16:creationId xmlns:a16="http://schemas.microsoft.com/office/drawing/2014/main" id="{4A28700A-99E4-40B5-9F5E-64FE0D5E867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60350"/>
            <a:ext cx="8229600" cy="993775"/>
          </a:xfrm>
        </p:spPr>
        <p:txBody>
          <a:bodyPr/>
          <a:lstStyle/>
          <a:p>
            <a:pPr eaLnBrk="1" hangingPunct="1"/>
            <a:r>
              <a:rPr lang="ru-RU" altLang="ru-RU" sz="2800" b="1"/>
              <a:t>МОДУЛИРОВАНИЕ КОЛЕБАНИЙ</a:t>
            </a:r>
            <a:br>
              <a:rPr lang="ru-RU" altLang="ru-RU" sz="2800" b="1"/>
            </a:br>
            <a:r>
              <a:rPr lang="ru-RU" altLang="ru-RU" sz="2800" b="1"/>
              <a:t>(угловая модуляция) </a:t>
            </a:r>
          </a:p>
        </p:txBody>
      </p:sp>
      <p:sp>
        <p:nvSpPr>
          <p:cNvPr id="137220" name="Rectangle 4">
            <a:extLst>
              <a:ext uri="{FF2B5EF4-FFF2-40B4-BE49-F238E27FC236}">
                <a16:creationId xmlns:a16="http://schemas.microsoft.com/office/drawing/2014/main" id="{F829A95B-3F8A-4B21-B2BA-659CEBBC5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5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7221" name="Object 5">
            <a:extLst>
              <a:ext uri="{FF2B5EF4-FFF2-40B4-BE49-F238E27FC236}">
                <a16:creationId xmlns:a16="http://schemas.microsoft.com/office/drawing/2014/main" id="{33FF3562-BA9C-4684-A74E-ACE98344B6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1268413"/>
          <a:ext cx="4121150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0" name="Формула" r:id="rId4" imgW="1409400" imgH="228600" progId="Equation.3">
                  <p:embed/>
                </p:oleObj>
              </mc:Choice>
              <mc:Fallback>
                <p:oleObj name="Формула" r:id="rId4" imgW="14094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68413"/>
                        <a:ext cx="4121150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22" name="Rectangle 6">
            <a:extLst>
              <a:ext uri="{FF2B5EF4-FFF2-40B4-BE49-F238E27FC236}">
                <a16:creationId xmlns:a16="http://schemas.microsoft.com/office/drawing/2014/main" id="{3FC90E77-F0DA-4F16-B333-9813B3618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1341438"/>
            <a:ext cx="935038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ru-RU" altLang="ru-RU" sz="3200" b="1"/>
              <a:t>ЧМ</a:t>
            </a:r>
          </a:p>
          <a:p>
            <a:pPr eaLnBrk="0" hangingPunct="0">
              <a:lnSpc>
                <a:spcPct val="115000"/>
              </a:lnSpc>
            </a:pPr>
            <a:r>
              <a:rPr lang="ru-RU" altLang="ru-RU" sz="3200" b="1"/>
              <a:t>ФМ</a:t>
            </a:r>
          </a:p>
        </p:txBody>
      </p:sp>
      <p:graphicFrame>
        <p:nvGraphicFramePr>
          <p:cNvPr id="137229" name="Object 13">
            <a:extLst>
              <a:ext uri="{FF2B5EF4-FFF2-40B4-BE49-F238E27FC236}">
                <a16:creationId xmlns:a16="http://schemas.microsoft.com/office/drawing/2014/main" id="{F901E7AE-7AB7-447A-8EA1-A3DA80D053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63713" y="2565400"/>
          <a:ext cx="4776787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1" name="Формула" r:id="rId6" imgW="1828800" imgH="634680" progId="Equation.3">
                  <p:embed/>
                </p:oleObj>
              </mc:Choice>
              <mc:Fallback>
                <p:oleObj name="Формула" r:id="rId6" imgW="1828800" imgH="6346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565400"/>
                        <a:ext cx="4776787" cy="169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1" name="Object 15">
            <a:extLst>
              <a:ext uri="{FF2B5EF4-FFF2-40B4-BE49-F238E27FC236}">
                <a16:creationId xmlns:a16="http://schemas.microsoft.com/office/drawing/2014/main" id="{8D3EF4F1-7B99-4B40-A4E6-75A15BACC6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1844675"/>
          <a:ext cx="424815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2" name="Формула" r:id="rId8" imgW="1434960" imgH="228600" progId="Equation.3">
                  <p:embed/>
                </p:oleObj>
              </mc:Choice>
              <mc:Fallback>
                <p:oleObj name="Формула" r:id="rId8" imgW="143496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844675"/>
                        <a:ext cx="4248150" cy="69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33" name="Rectangle 17">
            <a:extLst>
              <a:ext uri="{FF2B5EF4-FFF2-40B4-BE49-F238E27FC236}">
                <a16:creationId xmlns:a16="http://schemas.microsoft.com/office/drawing/2014/main" id="{67AF755A-2141-4C6A-8C58-F0F2F4B18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628775"/>
            <a:ext cx="3600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ru-RU" altLang="ru-RU" sz="2400" b="1"/>
              <a:t>Угловая модуляция =</a:t>
            </a:r>
          </a:p>
        </p:txBody>
      </p:sp>
      <p:sp>
        <p:nvSpPr>
          <p:cNvPr id="137234" name="AutoShape 18">
            <a:extLst>
              <a:ext uri="{FF2B5EF4-FFF2-40B4-BE49-F238E27FC236}">
                <a16:creationId xmlns:a16="http://schemas.microsoft.com/office/drawing/2014/main" id="{B48C9038-C22C-4A6D-82BA-EDB53F10AB4C}"/>
              </a:ext>
            </a:extLst>
          </p:cNvPr>
          <p:cNvSpPr>
            <a:spLocks/>
          </p:cNvSpPr>
          <p:nvPr/>
        </p:nvSpPr>
        <p:spPr bwMode="auto">
          <a:xfrm>
            <a:off x="3492500" y="1484313"/>
            <a:ext cx="288925" cy="792162"/>
          </a:xfrm>
          <a:prstGeom prst="leftBrace">
            <a:avLst>
              <a:gd name="adj1" fmla="val 2284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37235" name="Object 19">
            <a:extLst>
              <a:ext uri="{FF2B5EF4-FFF2-40B4-BE49-F238E27FC236}">
                <a16:creationId xmlns:a16="http://schemas.microsoft.com/office/drawing/2014/main" id="{DDE1EC7B-B94D-4C33-BD4B-F31C88EABB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4365625"/>
          <a:ext cx="712946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3" name="Формула" r:id="rId10" imgW="3365280" imgH="228600" progId="Equation.3">
                  <p:embed/>
                </p:oleObj>
              </mc:Choice>
              <mc:Fallback>
                <p:oleObj name="Формула" r:id="rId10" imgW="3365280" imgH="2286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365625"/>
                        <a:ext cx="7129462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236" name="Object 20">
            <a:extLst>
              <a:ext uri="{FF2B5EF4-FFF2-40B4-BE49-F238E27FC236}">
                <a16:creationId xmlns:a16="http://schemas.microsoft.com/office/drawing/2014/main" id="{84937DE7-515F-4EC3-B0FA-67A6C7BA2B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5288" y="4868863"/>
          <a:ext cx="81375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4" name="Формула" r:id="rId12" imgW="4178160" imgH="431640" progId="Equation.3">
                  <p:embed/>
                </p:oleObj>
              </mc:Choice>
              <mc:Fallback>
                <p:oleObj name="Формула" r:id="rId12" imgW="4178160" imgH="4316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868863"/>
                        <a:ext cx="8137525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238" name="Rectangle 22">
            <a:extLst>
              <a:ext uri="{FF2B5EF4-FFF2-40B4-BE49-F238E27FC236}">
                <a16:creationId xmlns:a16="http://schemas.microsoft.com/office/drawing/2014/main" id="{8C8D9325-05BC-48F8-A8D7-E9163A07A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5813425"/>
            <a:ext cx="5543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2000" b="1"/>
              <a:t>При </a:t>
            </a:r>
            <a:r>
              <a:rPr lang="en-US" altLang="ru-RU" sz="2000" b="1"/>
              <a:t>m&gt;</a:t>
            </a:r>
            <a:r>
              <a:rPr lang="ru-RU" altLang="ru-RU" sz="2000" b="1"/>
              <a:t>1 требуемая полоса пропускания </a:t>
            </a:r>
          </a:p>
        </p:txBody>
      </p:sp>
      <p:graphicFrame>
        <p:nvGraphicFramePr>
          <p:cNvPr id="137239" name="Object 23">
            <a:extLst>
              <a:ext uri="{FF2B5EF4-FFF2-40B4-BE49-F238E27FC236}">
                <a16:creationId xmlns:a16="http://schemas.microsoft.com/office/drawing/2014/main" id="{0494CC80-7261-4255-AD6A-534A1BB8AF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1863" y="5789613"/>
          <a:ext cx="194468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45" name="Формула" r:id="rId14" imgW="787320" imgH="177480" progId="Equation.3">
                  <p:embed/>
                </p:oleObj>
              </mc:Choice>
              <mc:Fallback>
                <p:oleObj name="Формула" r:id="rId14" imgW="787320" imgH="177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5789613"/>
                        <a:ext cx="1944687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Номер слайда 5">
            <a:extLst>
              <a:ext uri="{FF2B5EF4-FFF2-40B4-BE49-F238E27FC236}">
                <a16:creationId xmlns:a16="http://schemas.microsoft.com/office/drawing/2014/main" id="{2CF863A7-D839-4B85-8177-CE38D009CEE2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35D27D1-3D00-43B7-85B3-CFBE9B149A70}" type="slidenum">
              <a:rPr lang="ru-RU" altLang="ru-RU" sz="1400"/>
              <a:pPr algn="r" eaLnBrk="1" hangingPunct="1"/>
              <a:t>11</a:t>
            </a:fld>
            <a:endParaRPr lang="ru-RU" altLang="ru-RU" sz="1400"/>
          </a:p>
        </p:txBody>
      </p:sp>
      <p:sp>
        <p:nvSpPr>
          <p:cNvPr id="139267" name="Rectangle 2">
            <a:extLst>
              <a:ext uri="{FF2B5EF4-FFF2-40B4-BE49-F238E27FC236}">
                <a16:creationId xmlns:a16="http://schemas.microsoft.com/office/drawing/2014/main" id="{4C3C7179-2C93-483D-9F37-6D78AF57AB7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60350"/>
            <a:ext cx="8229600" cy="993775"/>
          </a:xfrm>
        </p:spPr>
        <p:txBody>
          <a:bodyPr/>
          <a:lstStyle/>
          <a:p>
            <a:pPr eaLnBrk="1" hangingPunct="1"/>
            <a:r>
              <a:rPr lang="ru-RU" altLang="ru-RU" sz="2800" b="1"/>
              <a:t>Частотные модуляторы.</a:t>
            </a:r>
            <a:br>
              <a:rPr lang="ru-RU" altLang="ru-RU" sz="2800" b="1"/>
            </a:br>
            <a:r>
              <a:rPr lang="ru-RU" altLang="ru-RU" sz="2800" b="1"/>
              <a:t> Метод реактивной лампы </a:t>
            </a:r>
          </a:p>
        </p:txBody>
      </p:sp>
      <p:sp>
        <p:nvSpPr>
          <p:cNvPr id="139268" name="Rectangle 4">
            <a:extLst>
              <a:ext uri="{FF2B5EF4-FFF2-40B4-BE49-F238E27FC236}">
                <a16:creationId xmlns:a16="http://schemas.microsoft.com/office/drawing/2014/main" id="{72253710-8F53-4C29-B35E-A84BFB47E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5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9277" name="Rectangle 13">
            <a:extLst>
              <a:ext uri="{FF2B5EF4-FFF2-40B4-BE49-F238E27FC236}">
                <a16:creationId xmlns:a16="http://schemas.microsoft.com/office/drawing/2014/main" id="{69DCBA56-61B2-4D31-AB78-606BB6FDD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229225"/>
            <a:ext cx="882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sz="2000" b="1"/>
              <a:t>Лампа ведет себя как конденсатор, емкость которого определяется мгновенным значением модулирующего напряжения. </a:t>
            </a:r>
          </a:p>
          <a:p>
            <a:r>
              <a:rPr lang="ru-RU" altLang="ru-RU" sz="2000" b="1"/>
              <a:t>Если в схеме элементы </a:t>
            </a:r>
            <a:r>
              <a:rPr lang="en-US" altLang="ru-RU" sz="2000" b="1"/>
              <a:t>R</a:t>
            </a:r>
            <a:r>
              <a:rPr lang="ru-RU" altLang="ru-RU" sz="2000" b="1"/>
              <a:t> и С поменять местами, - то как катущка с переменной индуктивностью. </a:t>
            </a:r>
          </a:p>
        </p:txBody>
      </p:sp>
      <p:graphicFrame>
        <p:nvGraphicFramePr>
          <p:cNvPr id="139281" name="Object 17">
            <a:extLst>
              <a:ext uri="{FF2B5EF4-FFF2-40B4-BE49-F238E27FC236}">
                <a16:creationId xmlns:a16="http://schemas.microsoft.com/office/drawing/2014/main" id="{73BF7E04-3AE6-4D52-B970-E9C98CFE3E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663" y="1546225"/>
          <a:ext cx="4745037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13" name="Формула" r:id="rId4" imgW="1739880" imgH="457200" progId="Equation.3">
                  <p:embed/>
                </p:oleObj>
              </mc:Choice>
              <mc:Fallback>
                <p:oleObj name="Формула" r:id="rId4" imgW="173988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3" y="1546225"/>
                        <a:ext cx="4745037" cy="1268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82" name="Object 18">
            <a:extLst>
              <a:ext uri="{FF2B5EF4-FFF2-40B4-BE49-F238E27FC236}">
                <a16:creationId xmlns:a16="http://schemas.microsoft.com/office/drawing/2014/main" id="{4CBCF550-F9C5-44E2-8502-7333607121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750" y="2781300"/>
          <a:ext cx="322103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14" name="Формула" r:id="rId6" imgW="1180800" imgH="241200" progId="Equation.3">
                  <p:embed/>
                </p:oleObj>
              </mc:Choice>
              <mc:Fallback>
                <p:oleObj name="Формула" r:id="rId6" imgW="1180800" imgH="241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781300"/>
                        <a:ext cx="3221038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83" name="Object 19">
            <a:extLst>
              <a:ext uri="{FF2B5EF4-FFF2-40B4-BE49-F238E27FC236}">
                <a16:creationId xmlns:a16="http://schemas.microsoft.com/office/drawing/2014/main" id="{73AEC236-6540-42CD-87DE-CB6D54F34C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3500438"/>
          <a:ext cx="47752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15" name="Формула" r:id="rId8" imgW="2095200" imgH="253800" progId="Equation.3">
                  <p:embed/>
                </p:oleObj>
              </mc:Choice>
              <mc:Fallback>
                <p:oleObj name="Формула" r:id="rId8" imgW="2095200" imgH="2538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00438"/>
                        <a:ext cx="47752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285" name="Rectangle 21">
            <a:extLst>
              <a:ext uri="{FF2B5EF4-FFF2-40B4-BE49-F238E27FC236}">
                <a16:creationId xmlns:a16="http://schemas.microsoft.com/office/drawing/2014/main" id="{A2C09305-F49E-4371-9A47-4C4E6EB95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3500438"/>
            <a:ext cx="1295400" cy="5762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9287" name="Line 23">
            <a:extLst>
              <a:ext uri="{FF2B5EF4-FFF2-40B4-BE49-F238E27FC236}">
                <a16:creationId xmlns:a16="http://schemas.microsoft.com/office/drawing/2014/main" id="{8B4770E8-2B62-4354-9769-84877AD45A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4663" y="40767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9288" name="Text Box 24">
            <a:extLst>
              <a:ext uri="{FF2B5EF4-FFF2-40B4-BE49-F238E27FC236}">
                <a16:creationId xmlns:a16="http://schemas.microsoft.com/office/drawing/2014/main" id="{AFB8BDAA-88BC-4831-97BC-EBB4BEC50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4365625"/>
            <a:ext cx="576263" cy="4222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 i="1">
                <a:latin typeface="Times New Roman" panose="02020603050405020304" pitchFamily="18" charset="0"/>
              </a:rPr>
              <a:t>C</a:t>
            </a:r>
            <a:r>
              <a:rPr lang="ru-RU" altLang="ru-RU" sz="2000" b="1" i="1">
                <a:latin typeface="Times New Roman" panose="02020603050405020304" pitchFamily="18" charset="0"/>
              </a:rPr>
              <a:t>э</a:t>
            </a:r>
          </a:p>
        </p:txBody>
      </p:sp>
      <p:pic>
        <p:nvPicPr>
          <p:cNvPr id="139410" name="Picture 146">
            <a:extLst>
              <a:ext uri="{FF2B5EF4-FFF2-40B4-BE49-F238E27FC236}">
                <a16:creationId xmlns:a16="http://schemas.microsoft.com/office/drawing/2014/main" id="{1EADC5CE-DAB7-4A4B-91B6-BC42FE45A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412875"/>
            <a:ext cx="3765550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9411" name="Object 147">
            <a:extLst>
              <a:ext uri="{FF2B5EF4-FFF2-40B4-BE49-F238E27FC236}">
                <a16:creationId xmlns:a16="http://schemas.microsoft.com/office/drawing/2014/main" id="{8E78E43A-6057-4784-AFB8-B135ED4175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96188" y="2781300"/>
          <a:ext cx="1147762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16" name="Формула" r:id="rId11" imgW="558720" imgH="228600" progId="Equation.3">
                  <p:embed/>
                </p:oleObj>
              </mc:Choice>
              <mc:Fallback>
                <p:oleObj name="Формула" r:id="rId11" imgW="558720" imgH="228600" progId="Equation.3">
                  <p:embed/>
                  <p:pic>
                    <p:nvPicPr>
                      <p:cNvPr id="0" name="Object 1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2781300"/>
                        <a:ext cx="1147762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412" name="Object 148">
            <a:extLst>
              <a:ext uri="{FF2B5EF4-FFF2-40B4-BE49-F238E27FC236}">
                <a16:creationId xmlns:a16="http://schemas.microsoft.com/office/drawing/2014/main" id="{6DE622F6-0C1A-460C-B977-AB56789BF1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938" y="4011613"/>
          <a:ext cx="2944812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17" name="Формула" r:id="rId13" imgW="1079280" imgH="444240" progId="Equation.3">
                  <p:embed/>
                </p:oleObj>
              </mc:Choice>
              <mc:Fallback>
                <p:oleObj name="Формула" r:id="rId13" imgW="1079280" imgH="444240" progId="Equation.3">
                  <p:embed/>
                  <p:pic>
                    <p:nvPicPr>
                      <p:cNvPr id="0" name="Object 1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4011613"/>
                        <a:ext cx="2944812" cy="1233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Номер слайда 5">
            <a:extLst>
              <a:ext uri="{FF2B5EF4-FFF2-40B4-BE49-F238E27FC236}">
                <a16:creationId xmlns:a16="http://schemas.microsoft.com/office/drawing/2014/main" id="{9CC7450A-16CC-4B55-8AFC-820690707A36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05ECF20-C41E-4EEC-B334-ACAF683D8BAF}" type="slidenum">
              <a:rPr lang="ru-RU" altLang="ru-RU" sz="1400"/>
              <a:pPr algn="r" eaLnBrk="1" hangingPunct="1"/>
              <a:t>12</a:t>
            </a:fld>
            <a:endParaRPr lang="ru-RU" altLang="ru-RU" sz="1400"/>
          </a:p>
        </p:txBody>
      </p:sp>
      <p:sp>
        <p:nvSpPr>
          <p:cNvPr id="141315" name="Rectangle 2">
            <a:extLst>
              <a:ext uri="{FF2B5EF4-FFF2-40B4-BE49-F238E27FC236}">
                <a16:creationId xmlns:a16="http://schemas.microsoft.com/office/drawing/2014/main" id="{2D769783-E8BF-417B-8129-E17560B0D25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60350"/>
            <a:ext cx="8229600" cy="993775"/>
          </a:xfrm>
        </p:spPr>
        <p:txBody>
          <a:bodyPr/>
          <a:lstStyle/>
          <a:p>
            <a:pPr eaLnBrk="1" hangingPunct="1"/>
            <a:r>
              <a:rPr lang="ru-RU" altLang="ru-RU" sz="2800" b="1"/>
              <a:t>Частотные модуляторы.</a:t>
            </a:r>
            <a:br>
              <a:rPr lang="ru-RU" altLang="ru-RU" sz="2800" b="1"/>
            </a:br>
            <a:r>
              <a:rPr lang="ru-RU" altLang="ru-RU" sz="2800" b="1"/>
              <a:t> Метод управляемых </a:t>
            </a:r>
            <a:r>
              <a:rPr lang="en-US" altLang="ru-RU" sz="2800" b="1"/>
              <a:t>p-n</a:t>
            </a:r>
            <a:r>
              <a:rPr lang="ru-RU" altLang="ru-RU" sz="2800" b="1"/>
              <a:t>-перехода и катушки индуктивности </a:t>
            </a:r>
          </a:p>
        </p:txBody>
      </p:sp>
      <p:sp>
        <p:nvSpPr>
          <p:cNvPr id="141316" name="Rectangle 4">
            <a:extLst>
              <a:ext uri="{FF2B5EF4-FFF2-40B4-BE49-F238E27FC236}">
                <a16:creationId xmlns:a16="http://schemas.microsoft.com/office/drawing/2014/main" id="{05F9BD5A-11CE-498D-8C05-778C3BAC6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5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1317" name="Rectangle 5">
            <a:extLst>
              <a:ext uri="{FF2B5EF4-FFF2-40B4-BE49-F238E27FC236}">
                <a16:creationId xmlns:a16="http://schemas.microsoft.com/office/drawing/2014/main" id="{9FF4F441-EEB6-4514-A2AA-FA9527CDA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229225"/>
            <a:ext cx="882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ru-RU" altLang="ru-RU" sz="2000" b="1"/>
              <a:t>Лампа ведет себя как конденсатор, емкость которого определяется мгновенным значением модулирующего напряжения. </a:t>
            </a:r>
          </a:p>
          <a:p>
            <a:r>
              <a:rPr lang="ru-RU" altLang="ru-RU" sz="2000" b="1"/>
              <a:t>Если в схеме элементы </a:t>
            </a:r>
            <a:r>
              <a:rPr lang="en-US" altLang="ru-RU" sz="2000" b="1"/>
              <a:t>R</a:t>
            </a:r>
            <a:r>
              <a:rPr lang="ru-RU" altLang="ru-RU" sz="2000" b="1"/>
              <a:t> и С поменять местами, - то как катущка с переменной индуктивностью. </a:t>
            </a:r>
          </a:p>
        </p:txBody>
      </p:sp>
      <p:graphicFrame>
        <p:nvGraphicFramePr>
          <p:cNvPr id="141319" name="Object 7">
            <a:extLst>
              <a:ext uri="{FF2B5EF4-FFF2-40B4-BE49-F238E27FC236}">
                <a16:creationId xmlns:a16="http://schemas.microsoft.com/office/drawing/2014/main" id="{395050D6-33CA-4FB7-A80E-78DE64BEE7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750" y="2781300"/>
          <a:ext cx="322103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7" name="Формула" r:id="rId4" imgW="1180800" imgH="241200" progId="Equation.3">
                  <p:embed/>
                </p:oleObj>
              </mc:Choice>
              <mc:Fallback>
                <p:oleObj name="Формула" r:id="rId4" imgW="1180800" imgH="24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781300"/>
                        <a:ext cx="3221038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26" name="Object 14">
            <a:extLst>
              <a:ext uri="{FF2B5EF4-FFF2-40B4-BE49-F238E27FC236}">
                <a16:creationId xmlns:a16="http://schemas.microsoft.com/office/drawing/2014/main" id="{59DB009F-984E-44AD-A823-9E23374A17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938" y="4011613"/>
          <a:ext cx="2944812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8" name="Формула" r:id="rId6" imgW="1079280" imgH="444240" progId="Equation.3">
                  <p:embed/>
                </p:oleObj>
              </mc:Choice>
              <mc:Fallback>
                <p:oleObj name="Формула" r:id="rId6" imgW="1079280" imgH="4442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4011613"/>
                        <a:ext cx="2944812" cy="1233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>
            <a:extLst>
              <a:ext uri="{FF2B5EF4-FFF2-40B4-BE49-F238E27FC236}">
                <a16:creationId xmlns:a16="http://schemas.microsoft.com/office/drawing/2014/main" id="{8A15235F-37FC-4606-83F9-B7F460007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84D282-C304-46B2-8903-B6845216B579}" type="slidenum">
              <a:rPr lang="ru-RU" altLang="ru-RU"/>
              <a:pPr eaLnBrk="1" hangingPunct="1"/>
              <a:t>13</a:t>
            </a:fld>
            <a:endParaRPr lang="ru-RU" altLang="ru-RU"/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74224D4-1475-4080-BF8A-BA51347E8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3E5F3567-DF1C-4D6F-BEC1-5FCE45F32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4344" name="Номер слайда 5">
            <a:extLst>
              <a:ext uri="{FF2B5EF4-FFF2-40B4-BE49-F238E27FC236}">
                <a16:creationId xmlns:a16="http://schemas.microsoft.com/office/drawing/2014/main" id="{3A5247F2-4603-4C83-A8AF-4374BDF54724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D32BFED-57ED-40EC-8CA1-66C804E095E2}" type="slidenum">
              <a:rPr lang="ru-RU" altLang="ru-RU" sz="1400"/>
              <a:pPr algn="r" eaLnBrk="1" hangingPunct="1"/>
              <a:t>13</a:t>
            </a:fld>
            <a:endParaRPr lang="ru-RU" altLang="ru-RU" sz="1400"/>
          </a:p>
        </p:txBody>
      </p:sp>
      <p:sp>
        <p:nvSpPr>
          <p:cNvPr id="14345" name="Rectangle 2">
            <a:extLst>
              <a:ext uri="{FF2B5EF4-FFF2-40B4-BE49-F238E27FC236}">
                <a16:creationId xmlns:a16="http://schemas.microsoft.com/office/drawing/2014/main" id="{4FD28AB7-0A31-4C68-A373-0CD28DF4C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33375"/>
            <a:ext cx="8229600" cy="1511300"/>
          </a:xfrm>
          <a:prstGeom prst="rect">
            <a:avLst/>
          </a:prstGeom>
          <a:gradFill rotWithShape="1">
            <a:gsLst>
              <a:gs pos="0">
                <a:srgbClr val="A1A38D"/>
              </a:gs>
              <a:gs pos="100000">
                <a:srgbClr val="DBDE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/>
              <a:t>Раздел: </a:t>
            </a:r>
            <a:br>
              <a:rPr lang="ru-RU" altLang="ru-RU" sz="3600" b="1"/>
            </a:br>
            <a:r>
              <a:rPr lang="ru-RU" altLang="ru-RU" sz="3600" b="1"/>
              <a:t>УСТОЙЧИВОСТЬ РАБОТЫ УМВЧ</a:t>
            </a:r>
          </a:p>
        </p:txBody>
      </p:sp>
      <p:sp>
        <p:nvSpPr>
          <p:cNvPr id="14346" name="Rectangle 3">
            <a:extLst>
              <a:ext uri="{FF2B5EF4-FFF2-40B4-BE49-F238E27FC236}">
                <a16:creationId xmlns:a16="http://schemas.microsoft.com/office/drawing/2014/main" id="{F0A03223-B530-481C-9B66-E7A116E29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916113"/>
            <a:ext cx="8229600" cy="424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31913" indent="-609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600" indent="-5334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Влияние обратной связи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Критерий устойчивости Найквиста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Параметрическая чувствительность систем с ОС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Коэффициент передачи петли ОС для каскадоы ОЭ, ОБ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Виды и причины неустойчивостей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Подавление паразитных ОС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>
            <a:extLst>
              <a:ext uri="{FF2B5EF4-FFF2-40B4-BE49-F238E27FC236}">
                <a16:creationId xmlns:a16="http://schemas.microsoft.com/office/drawing/2014/main" id="{25DBC2AA-FD5C-4E70-BE21-9BF6C3A1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329ACF4-FCB7-43FD-8DFD-939C4A7407DE}" type="slidenum">
              <a:rPr lang="ru-RU" altLang="ru-RU"/>
              <a:pPr eaLnBrk="1" hangingPunct="1"/>
              <a:t>14</a:t>
            </a:fld>
            <a:endParaRPr lang="ru-RU" altLang="ru-RU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B899A0E-E7B9-45EC-9E33-F3326F2489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836613"/>
            <a:ext cx="8569325" cy="719137"/>
          </a:xfrm>
        </p:spPr>
        <p:txBody>
          <a:bodyPr/>
          <a:lstStyle/>
          <a:p>
            <a:pPr eaLnBrk="1" hangingPunct="1"/>
            <a:r>
              <a:rPr lang="ru-RU" altLang="ru-RU" sz="3200" b="1"/>
              <a:t>Влияние обратной связи на передаточную функцию систеемы</a:t>
            </a:r>
            <a:br>
              <a:rPr lang="ru-RU" altLang="ru-RU"/>
            </a:br>
            <a:endParaRPr lang="ru-RU" altLang="ru-RU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E039C5B-88C6-43B8-8681-847025127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94313D99-F25E-44CC-BB1C-E869623CB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5366" name="Text Box 5">
            <a:extLst>
              <a:ext uri="{FF2B5EF4-FFF2-40B4-BE49-F238E27FC236}">
                <a16:creationId xmlns:a16="http://schemas.microsoft.com/office/drawing/2014/main" id="{834D0919-45F8-4D7B-B55C-4C240A397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3500438"/>
            <a:ext cx="8208962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>
              <a:sym typeface="Symbol" panose="05050102010706020507" pitchFamily="18" charset="2"/>
            </a:endParaRPr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AA996CD9-663C-4205-ADF8-BDE0A054C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1557338"/>
            <a:ext cx="18415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52352" bIns="38088" anchor="ctr">
            <a:spAutoFit/>
          </a:bodyPr>
          <a:lstStyle/>
          <a:p>
            <a:pPr eaLnBrk="0" hangingPunct="0"/>
            <a:endParaRPr lang="ru-RU" altLang="ru-RU" sz="2400" b="1"/>
          </a:p>
          <a:p>
            <a:pPr eaLnBrk="0" hangingPunct="0"/>
            <a:endParaRPr lang="ru-RU" altLang="ru-RU"/>
          </a:p>
        </p:txBody>
      </p:sp>
      <p:sp>
        <p:nvSpPr>
          <p:cNvPr id="15372" name="Rectangle 12">
            <a:extLst>
              <a:ext uri="{FF2B5EF4-FFF2-40B4-BE49-F238E27FC236}">
                <a16:creationId xmlns:a16="http://schemas.microsoft.com/office/drawing/2014/main" id="{6655C10B-858E-4F03-A96D-E9A4B040B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73" name="Rectangle 13">
            <a:extLst>
              <a:ext uri="{FF2B5EF4-FFF2-40B4-BE49-F238E27FC236}">
                <a16:creationId xmlns:a16="http://schemas.microsoft.com/office/drawing/2014/main" id="{29806C71-DE7B-4AC4-BB45-7304E06B2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15374" name="Rectangle 14">
            <a:extLst>
              <a:ext uri="{FF2B5EF4-FFF2-40B4-BE49-F238E27FC236}">
                <a16:creationId xmlns:a16="http://schemas.microsoft.com/office/drawing/2014/main" id="{BE641467-1B06-4BB5-AADE-A61C5F7BD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Номер слайда 5">
            <a:extLst>
              <a:ext uri="{FF2B5EF4-FFF2-40B4-BE49-F238E27FC236}">
                <a16:creationId xmlns:a16="http://schemas.microsoft.com/office/drawing/2014/main" id="{1E565D60-5276-43BE-B2D4-47EC6A047715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8D72E1C-5AB9-4DB2-BCE7-755FE19680D9}" type="slidenum">
              <a:rPr lang="ru-RU" altLang="ru-RU" sz="1400"/>
              <a:pPr algn="r" eaLnBrk="1" hangingPunct="1"/>
              <a:t>15</a:t>
            </a:fld>
            <a:endParaRPr lang="ru-RU" altLang="ru-RU" sz="140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774F9C58-3679-450C-A953-8FE8F8AE8A1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04813"/>
            <a:ext cx="8569325" cy="719137"/>
          </a:xfrm>
        </p:spPr>
        <p:txBody>
          <a:bodyPr/>
          <a:lstStyle/>
          <a:p>
            <a:pPr eaLnBrk="1" hangingPunct="1"/>
            <a:br>
              <a:rPr lang="ru-RU" altLang="ru-RU"/>
            </a:br>
            <a:endParaRPr lang="ru-RU" altLang="ru-RU"/>
          </a:p>
        </p:txBody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75D4D549-FA78-4AA5-B841-FA7F96DF3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694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1925" name="Rectangle 4">
            <a:extLst>
              <a:ext uri="{FF2B5EF4-FFF2-40B4-BE49-F238E27FC236}">
                <a16:creationId xmlns:a16="http://schemas.microsoft.com/office/drawing/2014/main" id="{52013C40-49F6-4DD4-93F6-6C272E41F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1929" name="Rectangle 9">
            <a:extLst>
              <a:ext uri="{FF2B5EF4-FFF2-40B4-BE49-F238E27FC236}">
                <a16:creationId xmlns:a16="http://schemas.microsoft.com/office/drawing/2014/main" id="{C7C7AB88-7B59-4ADB-A2D6-EA5802287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930" name="Rectangle 10">
            <a:extLst>
              <a:ext uri="{FF2B5EF4-FFF2-40B4-BE49-F238E27FC236}">
                <a16:creationId xmlns:a16="http://schemas.microsoft.com/office/drawing/2014/main" id="{6ED28345-94C4-42BA-99D4-9CB10826D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81931" name="Rectangle 11">
            <a:extLst>
              <a:ext uri="{FF2B5EF4-FFF2-40B4-BE49-F238E27FC236}">
                <a16:creationId xmlns:a16="http://schemas.microsoft.com/office/drawing/2014/main" id="{127D8E95-3BCF-405D-BED0-FDB1EFB217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  <p:sp>
        <p:nvSpPr>
          <p:cNvPr id="81936" name="Text Box 5">
            <a:extLst>
              <a:ext uri="{FF2B5EF4-FFF2-40B4-BE49-F238E27FC236}">
                <a16:creationId xmlns:a16="http://schemas.microsoft.com/office/drawing/2014/main" id="{CDDD3FB5-2500-414E-B48C-D68F91BD1E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300663"/>
            <a:ext cx="2808288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</a:t>
            </a:r>
          </a:p>
        </p:txBody>
      </p:sp>
      <p:sp>
        <p:nvSpPr>
          <p:cNvPr id="81937" name="Rectangle 2">
            <a:extLst>
              <a:ext uri="{FF2B5EF4-FFF2-40B4-BE49-F238E27FC236}">
                <a16:creationId xmlns:a16="http://schemas.microsoft.com/office/drawing/2014/main" id="{924676AC-A883-4102-9B51-8F45F318E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60350"/>
            <a:ext cx="822960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/>
              <a:t>Критерий устойчивости Найквиста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Номер слайда 5">
            <a:extLst>
              <a:ext uri="{FF2B5EF4-FFF2-40B4-BE49-F238E27FC236}">
                <a16:creationId xmlns:a16="http://schemas.microsoft.com/office/drawing/2014/main" id="{8DFF87DA-A64B-46CE-9E16-9E6E7B6C887F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C0AC395-DFAD-4473-B8E5-BE852987F77F}" type="slidenum">
              <a:rPr lang="ru-RU" altLang="ru-RU" sz="1400"/>
              <a:pPr algn="r" eaLnBrk="1" hangingPunct="1"/>
              <a:t>16</a:t>
            </a:fld>
            <a:endParaRPr lang="ru-RU" altLang="ru-RU" sz="1400"/>
          </a:p>
        </p:txBody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6C492B8E-34CB-4E35-AC24-AFC3424B3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694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3973" name="Rectangle 4">
            <a:extLst>
              <a:ext uri="{FF2B5EF4-FFF2-40B4-BE49-F238E27FC236}">
                <a16:creationId xmlns:a16="http://schemas.microsoft.com/office/drawing/2014/main" id="{C22A5237-ED95-4C7F-BBB6-CA1C875F0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3974" name="Rectangle 6">
            <a:extLst>
              <a:ext uri="{FF2B5EF4-FFF2-40B4-BE49-F238E27FC236}">
                <a16:creationId xmlns:a16="http://schemas.microsoft.com/office/drawing/2014/main" id="{73BB20AA-23FA-435B-B257-90DB9C098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3975" name="Rectangle 7">
            <a:extLst>
              <a:ext uri="{FF2B5EF4-FFF2-40B4-BE49-F238E27FC236}">
                <a16:creationId xmlns:a16="http://schemas.microsoft.com/office/drawing/2014/main" id="{C9C8719A-C670-464B-B046-497B82EF0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83976" name="Rectangle 8">
            <a:extLst>
              <a:ext uri="{FF2B5EF4-FFF2-40B4-BE49-F238E27FC236}">
                <a16:creationId xmlns:a16="http://schemas.microsoft.com/office/drawing/2014/main" id="{F1913DA9-B635-4D3C-ABAF-9BEB595BE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  <p:sp>
        <p:nvSpPr>
          <p:cNvPr id="83982" name="Rectangle 2">
            <a:extLst>
              <a:ext uri="{FF2B5EF4-FFF2-40B4-BE49-F238E27FC236}">
                <a16:creationId xmlns:a16="http://schemas.microsoft.com/office/drawing/2014/main" id="{C20F9C88-7AF6-4103-95B3-54EAF260B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04813"/>
            <a:ext cx="8229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/>
              <a:t>Параметрическая чувствительность систем с обратной связью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Номер слайда 5">
            <a:extLst>
              <a:ext uri="{FF2B5EF4-FFF2-40B4-BE49-F238E27FC236}">
                <a16:creationId xmlns:a16="http://schemas.microsoft.com/office/drawing/2014/main" id="{F66B7DC1-D1AF-4E3B-B433-C2C3F9CE1F12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13874D0-9BDB-41D4-911D-3B491989868F}" type="slidenum">
              <a:rPr lang="ru-RU" altLang="ru-RU" sz="1400"/>
              <a:pPr algn="r" eaLnBrk="1" hangingPunct="1"/>
              <a:t>17</a:t>
            </a:fld>
            <a:endParaRPr lang="ru-RU" altLang="ru-RU" sz="1400"/>
          </a:p>
        </p:txBody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1B083636-9318-492E-B996-AA81AB15D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694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6021" name="Rectangle 4">
            <a:extLst>
              <a:ext uri="{FF2B5EF4-FFF2-40B4-BE49-F238E27FC236}">
                <a16:creationId xmlns:a16="http://schemas.microsoft.com/office/drawing/2014/main" id="{4EE7F11C-ABB5-4265-9841-ECD8D42A5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F669BE39-2734-455E-960C-C43F91D31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6023" name="Rectangle 7">
            <a:extLst>
              <a:ext uri="{FF2B5EF4-FFF2-40B4-BE49-F238E27FC236}">
                <a16:creationId xmlns:a16="http://schemas.microsoft.com/office/drawing/2014/main" id="{CBFCA54F-07FA-4F70-A49A-90A4658C4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86024" name="Rectangle 8">
            <a:extLst>
              <a:ext uri="{FF2B5EF4-FFF2-40B4-BE49-F238E27FC236}">
                <a16:creationId xmlns:a16="http://schemas.microsoft.com/office/drawing/2014/main" id="{49916138-F69B-49E6-8AE6-3678C2C42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  <p:sp>
        <p:nvSpPr>
          <p:cNvPr id="86025" name="Text Box 5">
            <a:extLst>
              <a:ext uri="{FF2B5EF4-FFF2-40B4-BE49-F238E27FC236}">
                <a16:creationId xmlns:a16="http://schemas.microsoft.com/office/drawing/2014/main" id="{B6053101-2BC7-4C82-B7D9-0163C9FB5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300663"/>
            <a:ext cx="2808288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18</a:t>
            </a:r>
          </a:p>
        </p:txBody>
      </p:sp>
      <p:sp>
        <p:nvSpPr>
          <p:cNvPr id="86110" name="Rectangle 94">
            <a:extLst>
              <a:ext uri="{FF2B5EF4-FFF2-40B4-BE49-F238E27FC236}">
                <a16:creationId xmlns:a16="http://schemas.microsoft.com/office/drawing/2014/main" id="{8688158E-5286-4427-BE4A-770460C49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009900"/>
            <a:ext cx="4032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ru-RU"/>
              <a:t>Первичны</a:t>
            </a:r>
            <a:r>
              <a:rPr lang="ru-RU" altLang="ru-RU"/>
              <a:t>е</a:t>
            </a:r>
            <a:r>
              <a:rPr lang="en-US" altLang="ru-RU"/>
              <a:t> параметр</a:t>
            </a:r>
            <a:r>
              <a:rPr lang="ru-RU" altLang="ru-RU"/>
              <a:t>ы</a:t>
            </a:r>
            <a:r>
              <a:rPr lang="en-US" altLang="ru-RU"/>
              <a:t> линии передачи</a:t>
            </a:r>
            <a:r>
              <a:rPr lang="ru-RU" altLang="ru-RU"/>
              <a:t>:</a:t>
            </a:r>
          </a:p>
          <a:p>
            <a:pPr algn="ctr" eaLnBrk="0" hangingPunct="0"/>
            <a:r>
              <a:rPr lang="en-US" altLang="ru-RU"/>
              <a:t>погонн</a:t>
            </a:r>
            <a:r>
              <a:rPr lang="ru-RU" altLang="ru-RU"/>
              <a:t>ая</a:t>
            </a:r>
            <a:r>
              <a:rPr lang="en-US" altLang="ru-RU"/>
              <a:t> индуктивность </a:t>
            </a:r>
            <a:r>
              <a:rPr lang="en-US" altLang="ru-RU" i="1"/>
              <a:t>L</a:t>
            </a:r>
            <a:r>
              <a:rPr lang="en-US" altLang="ru-RU"/>
              <a:t> [Гн/м] и </a:t>
            </a:r>
            <a:r>
              <a:rPr lang="ru-RU" altLang="ru-RU"/>
              <a:t>погонная </a:t>
            </a:r>
            <a:r>
              <a:rPr lang="en-US" altLang="ru-RU"/>
              <a:t>емкость </a:t>
            </a:r>
            <a:r>
              <a:rPr lang="en-US" altLang="ru-RU" i="1"/>
              <a:t>C</a:t>
            </a:r>
            <a:r>
              <a:rPr lang="en-US" altLang="ru-RU"/>
              <a:t> [Ф/м].</a:t>
            </a:r>
            <a:r>
              <a:rPr lang="ru-RU" altLang="ru-RU"/>
              <a:t> </a:t>
            </a:r>
          </a:p>
        </p:txBody>
      </p:sp>
      <p:sp>
        <p:nvSpPr>
          <p:cNvPr id="86111" name="Rectangle 2">
            <a:extLst>
              <a:ext uri="{FF2B5EF4-FFF2-40B4-BE49-F238E27FC236}">
                <a16:creationId xmlns:a16="http://schemas.microsoft.com/office/drawing/2014/main" id="{03FFB5D5-85D1-4BE9-BA81-5F06F75F8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33375"/>
            <a:ext cx="82296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/>
              <a:t>Коэффициент передачи петли ОС каскада с общим эмиттером (катодом)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Номер слайда 5">
            <a:extLst>
              <a:ext uri="{FF2B5EF4-FFF2-40B4-BE49-F238E27FC236}">
                <a16:creationId xmlns:a16="http://schemas.microsoft.com/office/drawing/2014/main" id="{74F551D4-024B-4AC8-ACC3-144DDAD45759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FC9FD8A-2EC6-4D4C-90A5-C78CE244E3E0}" type="slidenum">
              <a:rPr lang="ru-RU" altLang="ru-RU" sz="1400"/>
              <a:pPr algn="r" eaLnBrk="1" hangingPunct="1"/>
              <a:t>18</a:t>
            </a:fld>
            <a:endParaRPr lang="ru-RU" altLang="ru-RU" sz="1400"/>
          </a:p>
        </p:txBody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3B37980C-D48C-402D-992C-ED5FA8219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694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8069" name="Rectangle 4">
            <a:extLst>
              <a:ext uri="{FF2B5EF4-FFF2-40B4-BE49-F238E27FC236}">
                <a16:creationId xmlns:a16="http://schemas.microsoft.com/office/drawing/2014/main" id="{F9FBB6DB-B77A-44DE-A69F-34C95878C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8070" name="Rectangle 6">
            <a:extLst>
              <a:ext uri="{FF2B5EF4-FFF2-40B4-BE49-F238E27FC236}">
                <a16:creationId xmlns:a16="http://schemas.microsoft.com/office/drawing/2014/main" id="{800B828B-A74F-4CB4-9001-6896F0C70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8071" name="Rectangle 7">
            <a:extLst>
              <a:ext uri="{FF2B5EF4-FFF2-40B4-BE49-F238E27FC236}">
                <a16:creationId xmlns:a16="http://schemas.microsoft.com/office/drawing/2014/main" id="{C77AC932-EE9B-47C4-B5AF-0082D1734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88072" name="Rectangle 8">
            <a:extLst>
              <a:ext uri="{FF2B5EF4-FFF2-40B4-BE49-F238E27FC236}">
                <a16:creationId xmlns:a16="http://schemas.microsoft.com/office/drawing/2014/main" id="{8E82ADAA-31C6-47E3-B4F3-707DA4F577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  <p:sp>
        <p:nvSpPr>
          <p:cNvPr id="88073" name="Text Box 5">
            <a:extLst>
              <a:ext uri="{FF2B5EF4-FFF2-40B4-BE49-F238E27FC236}">
                <a16:creationId xmlns:a16="http://schemas.microsoft.com/office/drawing/2014/main" id="{92EBB842-0F30-4E6C-9A0E-78B74A45C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3357563"/>
            <a:ext cx="7272338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 b="1">
              <a:latin typeface="Times New Roman" panose="02020603050405020304" pitchFamily="18" charset="0"/>
            </a:endParaRPr>
          </a:p>
        </p:txBody>
      </p:sp>
      <p:sp>
        <p:nvSpPr>
          <p:cNvPr id="88080" name="Text Box 5">
            <a:extLst>
              <a:ext uri="{FF2B5EF4-FFF2-40B4-BE49-F238E27FC236}">
                <a16:creationId xmlns:a16="http://schemas.microsoft.com/office/drawing/2014/main" id="{B326F991-1318-49C7-B934-40318FE12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868863"/>
            <a:ext cx="7272337" cy="5048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endParaRPr lang="ru-RU" altLang="ru-RU" b="1">
              <a:latin typeface="Times New Roman" panose="02020603050405020304" pitchFamily="18" charset="0"/>
            </a:endParaRPr>
          </a:p>
        </p:txBody>
      </p:sp>
      <p:pic>
        <p:nvPicPr>
          <p:cNvPr id="88081" name="Picture 17">
            <a:extLst>
              <a:ext uri="{FF2B5EF4-FFF2-40B4-BE49-F238E27FC236}">
                <a16:creationId xmlns:a16="http://schemas.microsoft.com/office/drawing/2014/main" id="{388F6D80-D986-4608-9499-E91E143FE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941888"/>
            <a:ext cx="1247775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082" name="Rectangle 2">
            <a:extLst>
              <a:ext uri="{FF2B5EF4-FFF2-40B4-BE49-F238E27FC236}">
                <a16:creationId xmlns:a16="http://schemas.microsoft.com/office/drawing/2014/main" id="{4FA70E54-76A4-494C-B2ED-9D11D96D3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33375"/>
            <a:ext cx="82296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b="1"/>
              <a:t>Коэффициент передачи петли ОС каскада с общей базой (сеткой)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Номер слайда 5">
            <a:extLst>
              <a:ext uri="{FF2B5EF4-FFF2-40B4-BE49-F238E27FC236}">
                <a16:creationId xmlns:a16="http://schemas.microsoft.com/office/drawing/2014/main" id="{185D3B57-1719-4EBC-8F3B-370F131C93AD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982D9F0-3EFF-4572-88E9-FF82AF83AB55}" type="slidenum">
              <a:rPr lang="ru-RU" altLang="ru-RU" sz="1400"/>
              <a:pPr algn="r" eaLnBrk="1" hangingPunct="1"/>
              <a:t>19</a:t>
            </a:fld>
            <a:endParaRPr lang="ru-RU" altLang="ru-RU" sz="1400"/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65DC7541-8C00-4AE5-869D-1866D197B37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836613"/>
            <a:ext cx="8569325" cy="719137"/>
          </a:xfrm>
        </p:spPr>
        <p:txBody>
          <a:bodyPr/>
          <a:lstStyle/>
          <a:p>
            <a:pPr eaLnBrk="1" hangingPunct="1"/>
            <a:r>
              <a:rPr lang="ru-RU" altLang="ru-RU" sz="2400" b="1"/>
              <a:t>Подавление паразитных обратных связей в усилительном каскаде</a:t>
            </a:r>
            <a:br>
              <a:rPr lang="ru-RU" altLang="ru-RU"/>
            </a:br>
            <a:endParaRPr lang="ru-RU" altLang="ru-RU"/>
          </a:p>
        </p:txBody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291035DF-54FE-40BA-9969-E774F3145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694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0117" name="Rectangle 4">
            <a:extLst>
              <a:ext uri="{FF2B5EF4-FFF2-40B4-BE49-F238E27FC236}">
                <a16:creationId xmlns:a16="http://schemas.microsoft.com/office/drawing/2014/main" id="{B19CE265-932F-4D6E-9C2E-1957E564D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0118" name="Rectangle 6">
            <a:extLst>
              <a:ext uri="{FF2B5EF4-FFF2-40B4-BE49-F238E27FC236}">
                <a16:creationId xmlns:a16="http://schemas.microsoft.com/office/drawing/2014/main" id="{3E04EAF7-4488-4CE4-8A72-008F7E16B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0119" name="Rectangle 7">
            <a:extLst>
              <a:ext uri="{FF2B5EF4-FFF2-40B4-BE49-F238E27FC236}">
                <a16:creationId xmlns:a16="http://schemas.microsoft.com/office/drawing/2014/main" id="{1269E06F-2F6B-466C-855D-C49324634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90120" name="Rectangle 8">
            <a:extLst>
              <a:ext uri="{FF2B5EF4-FFF2-40B4-BE49-F238E27FC236}">
                <a16:creationId xmlns:a16="http://schemas.microsoft.com/office/drawing/2014/main" id="{ACBB679E-EF56-498E-94F3-CB61FD03E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  <p:sp>
        <p:nvSpPr>
          <p:cNvPr id="90125" name="Text Box 5">
            <a:extLst>
              <a:ext uri="{FF2B5EF4-FFF2-40B4-BE49-F238E27FC236}">
                <a16:creationId xmlns:a16="http://schemas.microsoft.com/office/drawing/2014/main" id="{4BA8D5D2-7D83-452D-8D50-0D3543272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3644900"/>
            <a:ext cx="5759450" cy="733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endParaRPr lang="ru-RU" altLang="ru-RU" sz="28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5">
            <a:extLst>
              <a:ext uri="{FF2B5EF4-FFF2-40B4-BE49-F238E27FC236}">
                <a16:creationId xmlns:a16="http://schemas.microsoft.com/office/drawing/2014/main" id="{75B9C5B9-95D0-48FD-BF63-47DC310DB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D6EF4E-1890-45F6-A94E-4888636FCAD5}" type="slidenum">
              <a:rPr lang="ru-RU" altLang="ru-RU"/>
              <a:pPr eaLnBrk="1" hangingPunct="1"/>
              <a:t>2</a:t>
            </a:fld>
            <a:endParaRPr lang="ru-RU" altLang="ru-RU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4983CAD-9DCE-42C2-91C5-50061E6D65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98600"/>
          </a:xfrm>
          <a:gradFill rotWithShape="1">
            <a:gsLst>
              <a:gs pos="0">
                <a:srgbClr val="A1A38D"/>
              </a:gs>
              <a:gs pos="100000">
                <a:srgbClr val="DBDEC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ru-RU" altLang="ru-RU" sz="4000" b="1"/>
              <a:t>Раздел: МОДУЛИРОВАНИЕ КОЛЕБАНИЙ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360D1AF1-D5F6-4EAF-BA18-F433D8988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844675"/>
            <a:ext cx="8785225" cy="4321175"/>
          </a:xfrm>
          <a:prstGeom prst="rect">
            <a:avLst/>
          </a:prstGeom>
          <a:gradFill rotWithShape="1">
            <a:gsLst>
              <a:gs pos="0">
                <a:srgbClr val="DEE1BD"/>
              </a:gs>
              <a:gs pos="100000">
                <a:srgbClr val="C0C3A4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8100" cmpd="dbl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701675" indent="-609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400">
              <a:sym typeface="Symbol" panose="05050102010706020507" pitchFamily="18" charset="2"/>
            </a:endParaRPr>
          </a:p>
        </p:txBody>
      </p:sp>
      <p:sp>
        <p:nvSpPr>
          <p:cNvPr id="11273" name="Text Box 9">
            <a:extLst>
              <a:ext uri="{FF2B5EF4-FFF2-40B4-BE49-F238E27FC236}">
                <a16:creationId xmlns:a16="http://schemas.microsoft.com/office/drawing/2014/main" id="{72B0CB13-5A90-4895-A4CF-DCFB678E1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008188"/>
            <a:ext cx="83518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 altLang="ru-RU"/>
          </a:p>
        </p:txBody>
      </p:sp>
      <p:sp>
        <p:nvSpPr>
          <p:cNvPr id="11274" name="Text Box 10">
            <a:extLst>
              <a:ext uri="{FF2B5EF4-FFF2-40B4-BE49-F238E27FC236}">
                <a16:creationId xmlns:a16="http://schemas.microsoft.com/office/drawing/2014/main" id="{D5866024-31BF-4326-A349-4CE945EA8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936750"/>
            <a:ext cx="6480175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altLang="ru-RU" sz="2800"/>
              <a:t>Основные определения</a:t>
            </a:r>
          </a:p>
          <a:p>
            <a:pPr>
              <a:buFontTx/>
              <a:buChar char="•"/>
            </a:pPr>
            <a:r>
              <a:rPr lang="ru-RU" altLang="ru-RU" sz="2800"/>
              <a:t>АМ-колебания</a:t>
            </a:r>
          </a:p>
          <a:p>
            <a:pPr algn="ctr">
              <a:buFont typeface="Wingdings" panose="05000000000000000000" pitchFamily="2" charset="2"/>
              <a:buChar char="Ш"/>
            </a:pPr>
            <a:r>
              <a:rPr lang="ru-RU" altLang="ru-RU" sz="2800"/>
              <a:t>сеточная модуляция</a:t>
            </a:r>
          </a:p>
          <a:p>
            <a:pPr algn="ctr">
              <a:buFont typeface="Wingdings" panose="05000000000000000000" pitchFamily="2" charset="2"/>
              <a:buChar char="Ш"/>
            </a:pPr>
            <a:r>
              <a:rPr lang="ru-RU" altLang="ru-RU" sz="2800"/>
              <a:t>анодная модуляция</a:t>
            </a:r>
          </a:p>
          <a:p>
            <a:pPr algn="ctr">
              <a:buFont typeface="Wingdings" panose="05000000000000000000" pitchFamily="2" charset="2"/>
              <a:buChar char="Ш"/>
            </a:pPr>
            <a:r>
              <a:rPr lang="ru-RU" altLang="ru-RU" sz="2800"/>
              <a:t>балансный анодный модулятор</a:t>
            </a:r>
          </a:p>
          <a:p>
            <a:pPr>
              <a:buFontTx/>
              <a:buChar char="•"/>
            </a:pPr>
            <a:r>
              <a:rPr lang="ru-RU" altLang="ru-RU" sz="2800"/>
              <a:t>Угловая модуляция</a:t>
            </a:r>
          </a:p>
          <a:p>
            <a:pPr algn="ctr">
              <a:buFont typeface="Wingdings" panose="05000000000000000000" pitchFamily="2" charset="2"/>
              <a:buChar char="Ш"/>
            </a:pPr>
            <a:r>
              <a:rPr lang="ru-RU" altLang="ru-RU" sz="2800"/>
              <a:t>частотные модуляторы</a:t>
            </a:r>
          </a:p>
          <a:p>
            <a:pPr algn="ctr">
              <a:buFont typeface="Wingdings" panose="05000000000000000000" pitchFamily="2" charset="2"/>
              <a:buChar char="Ш"/>
            </a:pPr>
            <a:r>
              <a:rPr lang="ru-RU" altLang="ru-RU" sz="2800"/>
              <a:t>стабилизация частоты несущей</a:t>
            </a:r>
          </a:p>
          <a:p>
            <a:pPr algn="ctr">
              <a:buFont typeface="Wingdings" panose="05000000000000000000" pitchFamily="2" charset="2"/>
              <a:buChar char="Ш"/>
            </a:pPr>
            <a:r>
              <a:rPr lang="ru-RU" altLang="ru-RU" sz="2800"/>
              <a:t>фазовая модуляция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Номер слайда 5">
            <a:extLst>
              <a:ext uri="{FF2B5EF4-FFF2-40B4-BE49-F238E27FC236}">
                <a16:creationId xmlns:a16="http://schemas.microsoft.com/office/drawing/2014/main" id="{CFC42096-8602-4755-BB4F-D4264976B195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97DF0F9-5AE6-4F46-96B3-61D643B39487}" type="slidenum">
              <a:rPr lang="ru-RU" altLang="ru-RU" sz="1400"/>
              <a:pPr algn="r" eaLnBrk="1" hangingPunct="1"/>
              <a:t>20</a:t>
            </a:fld>
            <a:endParaRPr lang="ru-RU" altLang="ru-RU" sz="1400"/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F5D78657-B2CD-465A-8784-4E99E6800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0596" name="Rectangle 5">
            <a:extLst>
              <a:ext uri="{FF2B5EF4-FFF2-40B4-BE49-F238E27FC236}">
                <a16:creationId xmlns:a16="http://schemas.microsoft.com/office/drawing/2014/main" id="{4DFBCE62-2AA7-4140-91FB-C4E9250C9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0597" name="Номер слайда 5">
            <a:extLst>
              <a:ext uri="{FF2B5EF4-FFF2-40B4-BE49-F238E27FC236}">
                <a16:creationId xmlns:a16="http://schemas.microsoft.com/office/drawing/2014/main" id="{BEEAAC85-5CD6-4D71-B45D-ED3E6A5C2467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44BE2242-4265-44DC-87A5-3F7882426F58}" type="slidenum">
              <a:rPr lang="ru-RU" altLang="ru-RU" sz="1400"/>
              <a:pPr algn="r" eaLnBrk="1" hangingPunct="1"/>
              <a:t>20</a:t>
            </a:fld>
            <a:endParaRPr lang="ru-RU" altLang="ru-RU" sz="1400"/>
          </a:p>
        </p:txBody>
      </p:sp>
      <p:sp>
        <p:nvSpPr>
          <p:cNvPr id="110598" name="Rectangle 2">
            <a:extLst>
              <a:ext uri="{FF2B5EF4-FFF2-40B4-BE49-F238E27FC236}">
                <a16:creationId xmlns:a16="http://schemas.microsoft.com/office/drawing/2014/main" id="{597B852F-D20D-41B1-AAE4-8A046A7FB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33375"/>
            <a:ext cx="8229600" cy="1511300"/>
          </a:xfrm>
          <a:prstGeom prst="rect">
            <a:avLst/>
          </a:prstGeom>
          <a:gradFill rotWithShape="1">
            <a:gsLst>
              <a:gs pos="0">
                <a:srgbClr val="A1A38D"/>
              </a:gs>
              <a:gs pos="100000">
                <a:srgbClr val="DBDE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/>
              <a:t>Раздел: </a:t>
            </a:r>
            <a:br>
              <a:rPr lang="ru-RU" altLang="ru-RU" sz="3600" b="1"/>
            </a:br>
            <a:r>
              <a:rPr lang="ru-RU" altLang="ru-RU" sz="3600" b="1"/>
              <a:t>СЛОЖЕНИЕ МОЩНОСТЕЙ АКТИВНЫХ ЭЛЕМЕНТОВ</a:t>
            </a:r>
          </a:p>
        </p:txBody>
      </p:sp>
      <p:sp>
        <p:nvSpPr>
          <p:cNvPr id="110599" name="Rectangle 3">
            <a:extLst>
              <a:ext uri="{FF2B5EF4-FFF2-40B4-BE49-F238E27FC236}">
                <a16:creationId xmlns:a16="http://schemas.microsoft.com/office/drawing/2014/main" id="{E4D2B4DB-D5C8-4ED8-91A5-77F37C754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708275"/>
            <a:ext cx="8229600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31913" indent="-609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600" indent="-5334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Параллельное включение АЭ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Последовательное (двухтактное) включение АЭ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Мостовое включение АЭ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Номер слайда 5">
            <a:extLst>
              <a:ext uri="{FF2B5EF4-FFF2-40B4-BE49-F238E27FC236}">
                <a16:creationId xmlns:a16="http://schemas.microsoft.com/office/drawing/2014/main" id="{E0631784-6AB0-49B8-9208-9DC1BB179D8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D07DFC6-11B5-46C5-B9A7-7082F1C1313B}" type="slidenum">
              <a:rPr lang="ru-RU" altLang="ru-RU" sz="1400"/>
              <a:pPr algn="r" eaLnBrk="1" hangingPunct="1"/>
              <a:t>21</a:t>
            </a:fld>
            <a:endParaRPr lang="ru-RU" altLang="ru-RU" sz="1400"/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0F9B8708-CA62-4263-A82D-03550BAE6DC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836613"/>
            <a:ext cx="8569325" cy="719137"/>
          </a:xfrm>
        </p:spPr>
        <p:txBody>
          <a:bodyPr/>
          <a:lstStyle/>
          <a:p>
            <a:pPr eaLnBrk="1" hangingPunct="1"/>
            <a:r>
              <a:rPr lang="ru-RU" altLang="ru-RU" sz="2400" b="1"/>
              <a:t>Параллельное включение активных элементов</a:t>
            </a:r>
            <a:endParaRPr lang="ru-RU" altLang="ru-RU"/>
          </a:p>
        </p:txBody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3D27B740-7AA7-488B-A55A-7F9F1940C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694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165" name="Rectangle 4">
            <a:extLst>
              <a:ext uri="{FF2B5EF4-FFF2-40B4-BE49-F238E27FC236}">
                <a16:creationId xmlns:a16="http://schemas.microsoft.com/office/drawing/2014/main" id="{690F61C4-E99E-428A-B0C4-4048E7CE3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6FACADFF-B8F5-4C5E-9299-49D19E463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FBF688A0-88A1-4464-BAF1-FC3E24BBE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92168" name="Rectangle 8">
            <a:extLst>
              <a:ext uri="{FF2B5EF4-FFF2-40B4-BE49-F238E27FC236}">
                <a16:creationId xmlns:a16="http://schemas.microsoft.com/office/drawing/2014/main" id="{B92DBF33-8B40-43B1-B16C-3C8578F5A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Номер слайда 5">
            <a:extLst>
              <a:ext uri="{FF2B5EF4-FFF2-40B4-BE49-F238E27FC236}">
                <a16:creationId xmlns:a16="http://schemas.microsoft.com/office/drawing/2014/main" id="{1CB9DCAD-E96D-423A-9313-800CE2CFCB51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3FF57C3-8A38-4D42-8085-52281582F78B}" type="slidenum">
              <a:rPr lang="ru-RU" altLang="ru-RU" sz="1400"/>
              <a:pPr algn="r" eaLnBrk="1" hangingPunct="1"/>
              <a:t>22</a:t>
            </a:fld>
            <a:endParaRPr lang="ru-RU" altLang="ru-RU" sz="1400"/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17B54069-78B9-4226-BF75-00542D47B9F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836613"/>
            <a:ext cx="8569325" cy="719137"/>
          </a:xfrm>
        </p:spPr>
        <p:txBody>
          <a:bodyPr/>
          <a:lstStyle/>
          <a:p>
            <a:pPr eaLnBrk="1" hangingPunct="1"/>
            <a:r>
              <a:rPr lang="ru-RU" altLang="ru-RU" sz="2400" b="1"/>
              <a:t>Последовательное (двухтактное) включение активных элементов</a:t>
            </a:r>
            <a:br>
              <a:rPr lang="ru-RU" altLang="ru-RU"/>
            </a:br>
            <a:endParaRPr lang="ru-RU" altLang="ru-RU"/>
          </a:p>
        </p:txBody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FCE6C56B-90C4-40AD-8001-1CBC187C7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694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4213" name="Rectangle 4">
            <a:extLst>
              <a:ext uri="{FF2B5EF4-FFF2-40B4-BE49-F238E27FC236}">
                <a16:creationId xmlns:a16="http://schemas.microsoft.com/office/drawing/2014/main" id="{6BEFF186-1271-4723-B93D-6D9C756DD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4214" name="Rectangle 6">
            <a:extLst>
              <a:ext uri="{FF2B5EF4-FFF2-40B4-BE49-F238E27FC236}">
                <a16:creationId xmlns:a16="http://schemas.microsoft.com/office/drawing/2014/main" id="{810B5601-4246-4276-819B-2C0850F0F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4215" name="Rectangle 7">
            <a:extLst>
              <a:ext uri="{FF2B5EF4-FFF2-40B4-BE49-F238E27FC236}">
                <a16:creationId xmlns:a16="http://schemas.microsoft.com/office/drawing/2014/main" id="{23E1BDD4-3727-4366-A3CA-FDE95382F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94216" name="Rectangle 8">
            <a:extLst>
              <a:ext uri="{FF2B5EF4-FFF2-40B4-BE49-F238E27FC236}">
                <a16:creationId xmlns:a16="http://schemas.microsoft.com/office/drawing/2014/main" id="{2FBB6F4A-584F-4A60-8C2D-649031F7C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Номер слайда 5">
            <a:extLst>
              <a:ext uri="{FF2B5EF4-FFF2-40B4-BE49-F238E27FC236}">
                <a16:creationId xmlns:a16="http://schemas.microsoft.com/office/drawing/2014/main" id="{43235C5A-36F4-408F-BF86-00E053479F45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676E7D2-77EF-4632-A883-CD7C1C4B7800}" type="slidenum">
              <a:rPr lang="ru-RU" altLang="ru-RU" sz="1400"/>
              <a:pPr algn="r" eaLnBrk="1" hangingPunct="1"/>
              <a:t>23</a:t>
            </a:fld>
            <a:endParaRPr lang="ru-RU" altLang="ru-RU" sz="1400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A69E46FF-ABB0-4090-9142-E5B88D740C0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836613"/>
            <a:ext cx="8569325" cy="719137"/>
          </a:xfrm>
        </p:spPr>
        <p:txBody>
          <a:bodyPr/>
          <a:lstStyle/>
          <a:p>
            <a:pPr eaLnBrk="1" hangingPunct="1"/>
            <a:r>
              <a:rPr lang="ru-RU" altLang="ru-RU" sz="2400" b="1"/>
              <a:t>Мостовое включение эактивных элементов</a:t>
            </a:r>
            <a:br>
              <a:rPr lang="ru-RU" altLang="ru-RU"/>
            </a:br>
            <a:endParaRPr lang="ru-RU" altLang="ru-RU"/>
          </a:p>
        </p:txBody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3570B694-59B0-4687-9D79-C48B86A63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975" y="56943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6261" name="Rectangle 4">
            <a:extLst>
              <a:ext uri="{FF2B5EF4-FFF2-40B4-BE49-F238E27FC236}">
                <a16:creationId xmlns:a16="http://schemas.microsoft.com/office/drawing/2014/main" id="{F2DCBD65-0F11-4AB0-9300-03C5E40B3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6262" name="Rectangle 6">
            <a:extLst>
              <a:ext uri="{FF2B5EF4-FFF2-40B4-BE49-F238E27FC236}">
                <a16:creationId xmlns:a16="http://schemas.microsoft.com/office/drawing/2014/main" id="{A1D1B0A0-4CF2-4335-B66A-E42239298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6263" name="Rectangle 7">
            <a:extLst>
              <a:ext uri="{FF2B5EF4-FFF2-40B4-BE49-F238E27FC236}">
                <a16:creationId xmlns:a16="http://schemas.microsoft.com/office/drawing/2014/main" id="{54B04B2F-A51A-4B38-AC13-BD2E62E41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9075"/>
            <a:ext cx="227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ru-RU" sz="1200">
                <a:cs typeface="Times New Roman" panose="02020603050405020304" pitchFamily="18" charset="0"/>
              </a:rPr>
              <a:t> </a:t>
            </a:r>
            <a:endParaRPr lang="en-US" altLang="ru-RU"/>
          </a:p>
        </p:txBody>
      </p:sp>
      <p:sp>
        <p:nvSpPr>
          <p:cNvPr id="96264" name="Rectangle 8">
            <a:extLst>
              <a:ext uri="{FF2B5EF4-FFF2-40B4-BE49-F238E27FC236}">
                <a16:creationId xmlns:a16="http://schemas.microsoft.com/office/drawing/2014/main" id="{3E478746-E56A-494C-8629-A7AEFED8C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12788"/>
            <a:ext cx="2159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900"/>
              <a:t> </a:t>
            </a:r>
            <a:endParaRPr lang="ru-RU" alt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Номер слайда 5">
            <a:extLst>
              <a:ext uri="{FF2B5EF4-FFF2-40B4-BE49-F238E27FC236}">
                <a16:creationId xmlns:a16="http://schemas.microsoft.com/office/drawing/2014/main" id="{1FFAB186-D476-4749-878E-6D9FFD6F8EE4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5985557-BB01-4DA0-9098-A168C952CBB4}" type="slidenum">
              <a:rPr lang="ru-RU" altLang="ru-RU" sz="1400"/>
              <a:pPr algn="r" eaLnBrk="1" hangingPunct="1"/>
              <a:t>24</a:t>
            </a:fld>
            <a:endParaRPr lang="ru-RU" altLang="ru-RU" sz="1400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EF53AB74-E6B2-4446-AEA7-118B76BA98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644" name="Rectangle 5">
            <a:extLst>
              <a:ext uri="{FF2B5EF4-FFF2-40B4-BE49-F238E27FC236}">
                <a16:creationId xmlns:a16="http://schemas.microsoft.com/office/drawing/2014/main" id="{DA70BF3F-02C8-4260-AAEA-43076A633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645" name="Номер слайда 5">
            <a:extLst>
              <a:ext uri="{FF2B5EF4-FFF2-40B4-BE49-F238E27FC236}">
                <a16:creationId xmlns:a16="http://schemas.microsoft.com/office/drawing/2014/main" id="{7357C69F-18D4-48E1-A866-754243EBC3A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C4F48D07-86DE-4394-8D1A-7B664DE83CC3}" type="slidenum">
              <a:rPr lang="ru-RU" altLang="ru-RU" sz="1400"/>
              <a:pPr algn="r" eaLnBrk="1" hangingPunct="1"/>
              <a:t>24</a:t>
            </a:fld>
            <a:endParaRPr lang="ru-RU" altLang="ru-RU" sz="1400"/>
          </a:p>
        </p:txBody>
      </p:sp>
      <p:sp>
        <p:nvSpPr>
          <p:cNvPr id="112646" name="Rectangle 2">
            <a:extLst>
              <a:ext uri="{FF2B5EF4-FFF2-40B4-BE49-F238E27FC236}">
                <a16:creationId xmlns:a16="http://schemas.microsoft.com/office/drawing/2014/main" id="{D99B9F93-37B9-469E-A74C-1344CED59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333375"/>
            <a:ext cx="8229600" cy="1511300"/>
          </a:xfrm>
          <a:prstGeom prst="rect">
            <a:avLst/>
          </a:prstGeom>
          <a:gradFill rotWithShape="1">
            <a:gsLst>
              <a:gs pos="0">
                <a:srgbClr val="A1A38D"/>
              </a:gs>
              <a:gs pos="100000">
                <a:srgbClr val="DBDE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/>
              <a:t>Раздел: </a:t>
            </a:r>
            <a:br>
              <a:rPr lang="ru-RU" altLang="ru-RU" sz="3600" b="1"/>
            </a:br>
            <a:r>
              <a:rPr lang="ru-RU" altLang="ru-RU" sz="3600" b="1"/>
              <a:t>ШИРОКОПОЛОСНЫЕ УСИЛИТЕЛИ</a:t>
            </a:r>
          </a:p>
        </p:txBody>
      </p:sp>
      <p:sp>
        <p:nvSpPr>
          <p:cNvPr id="112647" name="Rectangle 3">
            <a:extLst>
              <a:ext uri="{FF2B5EF4-FFF2-40B4-BE49-F238E27FC236}">
                <a16:creationId xmlns:a16="http://schemas.microsoft.com/office/drawing/2014/main" id="{9FE4A0FF-0589-44A9-9B9C-D821EE7AC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708275"/>
            <a:ext cx="8229600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31913" indent="-609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600" indent="-5334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Усилители с полосой менее октавы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Транзисторные усилители на трансформаторах с ферритом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Усилители с ТЛП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Номер слайда 5">
            <a:extLst>
              <a:ext uri="{FF2B5EF4-FFF2-40B4-BE49-F238E27FC236}">
                <a16:creationId xmlns:a16="http://schemas.microsoft.com/office/drawing/2014/main" id="{4AC0C703-B267-4BC7-A26A-198673F94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712BBF-9D84-4DD2-A214-933115F4888E}" type="slidenum">
              <a:rPr lang="ru-RU" altLang="ru-RU"/>
              <a:pPr eaLnBrk="1" hangingPunct="1"/>
              <a:t>25</a:t>
            </a:fld>
            <a:endParaRPr lang="ru-RU" altLang="ru-RU"/>
          </a:p>
        </p:txBody>
      </p:sp>
      <p:sp>
        <p:nvSpPr>
          <p:cNvPr id="3078" name="Rectangle 2">
            <a:extLst>
              <a:ext uri="{FF2B5EF4-FFF2-40B4-BE49-F238E27FC236}">
                <a16:creationId xmlns:a16="http://schemas.microsoft.com/office/drawing/2014/main" id="{D482AB15-78B4-4603-B263-617745A34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6550" y="188913"/>
            <a:ext cx="8483600" cy="1268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b="1"/>
              <a:t>Режим и эквивалентная схема СВЧ транзистора</a:t>
            </a:r>
            <a:r>
              <a:rPr lang="ru-RU" altLang="ru-RU" sz="4800"/>
              <a:t> </a:t>
            </a:r>
          </a:p>
        </p:txBody>
      </p:sp>
      <p:sp>
        <p:nvSpPr>
          <p:cNvPr id="3079" name="Rectangle 3">
            <a:extLst>
              <a:ext uri="{FF2B5EF4-FFF2-40B4-BE49-F238E27FC236}">
                <a16:creationId xmlns:a16="http://schemas.microsoft.com/office/drawing/2014/main" id="{1A1640EF-2E2C-4BEF-B1A8-C0DC9CDBC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80" name="Rectangle 5">
            <a:extLst>
              <a:ext uri="{FF2B5EF4-FFF2-40B4-BE49-F238E27FC236}">
                <a16:creationId xmlns:a16="http://schemas.microsoft.com/office/drawing/2014/main" id="{D41C22B9-FCFF-4517-BC70-1A5D8A9E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81" name="Rectangle 6">
            <a:extLst>
              <a:ext uri="{FF2B5EF4-FFF2-40B4-BE49-F238E27FC236}">
                <a16:creationId xmlns:a16="http://schemas.microsoft.com/office/drawing/2014/main" id="{B761EDA9-CA9E-4F84-AF3A-64C6E6C15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83" name="Rectangle 12">
            <a:extLst>
              <a:ext uri="{FF2B5EF4-FFF2-40B4-BE49-F238E27FC236}">
                <a16:creationId xmlns:a16="http://schemas.microsoft.com/office/drawing/2014/main" id="{87A951DC-A7B8-4252-B0B6-4762A7B0D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84" name="Rectangle 14">
            <a:extLst>
              <a:ext uri="{FF2B5EF4-FFF2-40B4-BE49-F238E27FC236}">
                <a16:creationId xmlns:a16="http://schemas.microsoft.com/office/drawing/2014/main" id="{7F74F215-90D6-46F5-A547-A83491F37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90" name="Text Box 5">
            <a:extLst>
              <a:ext uri="{FF2B5EF4-FFF2-40B4-BE49-F238E27FC236}">
                <a16:creationId xmlns:a16="http://schemas.microsoft.com/office/drawing/2014/main" id="{6BA770CF-20B2-49EC-90E4-90AD8861D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565400"/>
            <a:ext cx="2160587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Номер слайда 5">
            <a:extLst>
              <a:ext uri="{FF2B5EF4-FFF2-40B4-BE49-F238E27FC236}">
                <a16:creationId xmlns:a16="http://schemas.microsoft.com/office/drawing/2014/main" id="{00FC511E-926C-47EF-8F2D-6DC3BBCFA039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4BCD858A-62A3-4D49-8282-B3587F09EAA8}" type="slidenum">
              <a:rPr lang="ru-RU" altLang="ru-RU" sz="1400"/>
              <a:pPr algn="r" eaLnBrk="1" hangingPunct="1"/>
              <a:t>26</a:t>
            </a:fld>
            <a:endParaRPr lang="ru-RU" altLang="ru-RU" sz="1400"/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B9A2D5A4-7368-45F2-86A0-13D1B2FD43D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6550" y="188913"/>
            <a:ext cx="8483600" cy="1268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b="1"/>
              <a:t>Усилители мощности на СВЧ транзисторах: каскад ОЭ</a:t>
            </a:r>
            <a:r>
              <a:rPr lang="ru-RU" altLang="ru-RU" sz="4800"/>
              <a:t> </a:t>
            </a:r>
          </a:p>
        </p:txBody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71B15551-BE24-4B55-A395-61518F9CF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8309" name="Rectangle 5">
            <a:extLst>
              <a:ext uri="{FF2B5EF4-FFF2-40B4-BE49-F238E27FC236}">
                <a16:creationId xmlns:a16="http://schemas.microsoft.com/office/drawing/2014/main" id="{106D1B1C-A506-4C8A-8541-636216DCD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8310" name="Rectangle 6">
            <a:extLst>
              <a:ext uri="{FF2B5EF4-FFF2-40B4-BE49-F238E27FC236}">
                <a16:creationId xmlns:a16="http://schemas.microsoft.com/office/drawing/2014/main" id="{E14F59EB-14B3-4004-91CE-5BE839224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8311" name="Rectangle 12">
            <a:extLst>
              <a:ext uri="{FF2B5EF4-FFF2-40B4-BE49-F238E27FC236}">
                <a16:creationId xmlns:a16="http://schemas.microsoft.com/office/drawing/2014/main" id="{86F4AC2A-A50A-4F55-9111-128C7C5E0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8312" name="Rectangle 14">
            <a:extLst>
              <a:ext uri="{FF2B5EF4-FFF2-40B4-BE49-F238E27FC236}">
                <a16:creationId xmlns:a16="http://schemas.microsoft.com/office/drawing/2014/main" id="{0AC36C6F-C5C3-42D3-AEA9-453CECA9C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8318" name="Text Box 5">
            <a:extLst>
              <a:ext uri="{FF2B5EF4-FFF2-40B4-BE49-F238E27FC236}">
                <a16:creationId xmlns:a16="http://schemas.microsoft.com/office/drawing/2014/main" id="{8AF60294-E8C6-4B94-B64B-6D44494E4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237288"/>
            <a:ext cx="2160588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Номер слайда 5">
            <a:extLst>
              <a:ext uri="{FF2B5EF4-FFF2-40B4-BE49-F238E27FC236}">
                <a16:creationId xmlns:a16="http://schemas.microsoft.com/office/drawing/2014/main" id="{7CDE9F61-F3D6-4E85-AF49-0E33A21C9670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AA5DA2E2-B440-4476-B018-13AFB20BB5CE}" type="slidenum">
              <a:rPr lang="ru-RU" altLang="ru-RU" sz="1400"/>
              <a:pPr algn="r" eaLnBrk="1" hangingPunct="1"/>
              <a:t>27</a:t>
            </a:fld>
            <a:endParaRPr lang="ru-RU" altLang="ru-RU" sz="1400"/>
          </a:p>
        </p:txBody>
      </p:sp>
      <p:sp>
        <p:nvSpPr>
          <p:cNvPr id="114691" name="Rectangle 2">
            <a:extLst>
              <a:ext uri="{FF2B5EF4-FFF2-40B4-BE49-F238E27FC236}">
                <a16:creationId xmlns:a16="http://schemas.microsoft.com/office/drawing/2014/main" id="{626B4317-D5C0-445D-ACD5-FD103FF8E9D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6550" y="188913"/>
            <a:ext cx="8483600" cy="1268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b="1"/>
              <a:t>Усилители мощности на СВЧ транзисторах: каскад ОБ</a:t>
            </a:r>
            <a:r>
              <a:rPr lang="ru-RU" altLang="ru-RU" sz="4800"/>
              <a:t> </a:t>
            </a:r>
          </a:p>
        </p:txBody>
      </p:sp>
      <p:sp>
        <p:nvSpPr>
          <p:cNvPr id="114692" name="Rectangle 3">
            <a:extLst>
              <a:ext uri="{FF2B5EF4-FFF2-40B4-BE49-F238E27FC236}">
                <a16:creationId xmlns:a16="http://schemas.microsoft.com/office/drawing/2014/main" id="{11080584-EA73-411B-BE51-8EA082994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4693" name="Rectangle 5">
            <a:extLst>
              <a:ext uri="{FF2B5EF4-FFF2-40B4-BE49-F238E27FC236}">
                <a16:creationId xmlns:a16="http://schemas.microsoft.com/office/drawing/2014/main" id="{3EE2B734-5350-4E50-9476-B4B69FC7E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4694" name="Rectangle 6">
            <a:extLst>
              <a:ext uri="{FF2B5EF4-FFF2-40B4-BE49-F238E27FC236}">
                <a16:creationId xmlns:a16="http://schemas.microsoft.com/office/drawing/2014/main" id="{11C72013-920D-42EA-A7D6-5653DC3AE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4695" name="Rectangle 12">
            <a:extLst>
              <a:ext uri="{FF2B5EF4-FFF2-40B4-BE49-F238E27FC236}">
                <a16:creationId xmlns:a16="http://schemas.microsoft.com/office/drawing/2014/main" id="{34FB65BD-8241-4320-A8B3-D7E40C20B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4696" name="Rectangle 14">
            <a:extLst>
              <a:ext uri="{FF2B5EF4-FFF2-40B4-BE49-F238E27FC236}">
                <a16:creationId xmlns:a16="http://schemas.microsoft.com/office/drawing/2014/main" id="{C45D9B6F-1F58-427F-94AB-BD58D570A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4697" name="Text Box 5">
            <a:extLst>
              <a:ext uri="{FF2B5EF4-FFF2-40B4-BE49-F238E27FC236}">
                <a16:creationId xmlns:a16="http://schemas.microsoft.com/office/drawing/2014/main" id="{4F3B1601-EEDB-457A-9E45-C55D08B183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237288"/>
            <a:ext cx="2160588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Номер слайда 5">
            <a:extLst>
              <a:ext uri="{FF2B5EF4-FFF2-40B4-BE49-F238E27FC236}">
                <a16:creationId xmlns:a16="http://schemas.microsoft.com/office/drawing/2014/main" id="{9FEB3804-35B6-4A51-925E-D1A62FC88378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A58EAE8-200B-4753-BDF3-5EE1FBCEEAB3}" type="slidenum">
              <a:rPr lang="ru-RU" altLang="ru-RU" sz="1400"/>
              <a:pPr algn="r" eaLnBrk="1" hangingPunct="1"/>
              <a:t>28</a:t>
            </a:fld>
            <a:endParaRPr lang="ru-RU" altLang="ru-RU" sz="1400"/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D735F4AE-0764-4F34-B06D-F80D7914B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6740" name="Rectangle 5">
            <a:extLst>
              <a:ext uri="{FF2B5EF4-FFF2-40B4-BE49-F238E27FC236}">
                <a16:creationId xmlns:a16="http://schemas.microsoft.com/office/drawing/2014/main" id="{7B75EC6F-1216-4A7B-9078-A7AA6360A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6741" name="Номер слайда 5">
            <a:extLst>
              <a:ext uri="{FF2B5EF4-FFF2-40B4-BE49-F238E27FC236}">
                <a16:creationId xmlns:a16="http://schemas.microsoft.com/office/drawing/2014/main" id="{EAC7BBEA-0602-4FF7-A8EF-0575108F7757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65DE36F-4282-43E2-8E19-C6CDEDE56E8F}" type="slidenum">
              <a:rPr lang="ru-RU" altLang="ru-RU" sz="1400"/>
              <a:pPr algn="r" eaLnBrk="1" hangingPunct="1"/>
              <a:t>28</a:t>
            </a:fld>
            <a:endParaRPr lang="ru-RU" altLang="ru-RU" sz="1400"/>
          </a:p>
        </p:txBody>
      </p:sp>
      <p:sp>
        <p:nvSpPr>
          <p:cNvPr id="116742" name="Rectangle 2">
            <a:extLst>
              <a:ext uri="{FF2B5EF4-FFF2-40B4-BE49-F238E27FC236}">
                <a16:creationId xmlns:a16="http://schemas.microsoft.com/office/drawing/2014/main" id="{9D014C83-8CE1-49F0-871B-2D7B6A8B3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188913"/>
            <a:ext cx="8229600" cy="1511300"/>
          </a:xfrm>
          <a:prstGeom prst="rect">
            <a:avLst/>
          </a:prstGeom>
          <a:gradFill rotWithShape="1">
            <a:gsLst>
              <a:gs pos="0">
                <a:srgbClr val="A1A38D"/>
              </a:gs>
              <a:gs pos="100000">
                <a:srgbClr val="DBDEC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/>
              <a:t>Раздел: </a:t>
            </a:r>
            <a:br>
              <a:rPr lang="ru-RU" altLang="ru-RU" sz="3600" b="1"/>
            </a:br>
            <a:r>
              <a:rPr lang="ru-RU" altLang="ru-RU" sz="3600" b="1"/>
              <a:t>АВТОГЕНЕРАТОРЫ</a:t>
            </a:r>
          </a:p>
        </p:txBody>
      </p:sp>
      <p:sp>
        <p:nvSpPr>
          <p:cNvPr id="116743" name="Rectangle 3">
            <a:extLst>
              <a:ext uri="{FF2B5EF4-FFF2-40B4-BE49-F238E27FC236}">
                <a16:creationId xmlns:a16="http://schemas.microsoft.com/office/drawing/2014/main" id="{98DD426C-F9B7-4782-9226-407EC6EDC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1700213"/>
            <a:ext cx="8229600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31913" indent="-6096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90600" indent="-5334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Требования к автогенераторам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Уравнение генератора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Схемы одноконтурных генераторов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Стационарные режимы одноконтурных генераторов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Автогенераторы с автоматическим смещением</a:t>
            </a:r>
          </a:p>
          <a:p>
            <a:pPr eaLnBrk="1" hangingPunct="1">
              <a:buFontTx/>
              <a:buAutoNum type="arabicPeriod"/>
            </a:pPr>
            <a:r>
              <a:rPr lang="ru-RU" altLang="ru-RU" sz="2800">
                <a:sym typeface="Symbol" panose="05050102010706020507" pitchFamily="18" charset="2"/>
              </a:rPr>
              <a:t>Нестабильность частоты автогенераторов</a:t>
            </a:r>
          </a:p>
          <a:p>
            <a:pPr eaLnBrk="1" hangingPunct="1">
              <a:buFontTx/>
              <a:buAutoNum type="arabicPeriod"/>
            </a:pPr>
            <a:endParaRPr lang="ru-RU" altLang="ru-RU" sz="280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Номер слайда 5">
            <a:extLst>
              <a:ext uri="{FF2B5EF4-FFF2-40B4-BE49-F238E27FC236}">
                <a16:creationId xmlns:a16="http://schemas.microsoft.com/office/drawing/2014/main" id="{8435B3BF-EBED-45B4-96F5-B9221826131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A3E7DAE-7FAE-4105-B154-38D77C7755C2}" type="slidenum">
              <a:rPr lang="ru-RU" altLang="ru-RU" sz="1400"/>
              <a:pPr algn="r" eaLnBrk="1" hangingPunct="1"/>
              <a:t>29</a:t>
            </a:fld>
            <a:endParaRPr lang="ru-RU" altLang="ru-RU" sz="1400"/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54D6F73C-6C62-4A29-8A3D-C773971A586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6550" y="188913"/>
            <a:ext cx="8483600" cy="1268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/>
              <a:t>Требования к автогенераторам</a:t>
            </a:r>
            <a:r>
              <a:rPr lang="ru-RU" altLang="ru-RU" sz="5400"/>
              <a:t> </a:t>
            </a:r>
          </a:p>
        </p:txBody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8D7F9696-CD36-4CB8-86EE-4FE383C45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147BCDC0-8D34-49F8-B5E1-C51D119A1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0358" name="Rectangle 6">
            <a:extLst>
              <a:ext uri="{FF2B5EF4-FFF2-40B4-BE49-F238E27FC236}">
                <a16:creationId xmlns:a16="http://schemas.microsoft.com/office/drawing/2014/main" id="{2D85B6C7-B495-4C33-8CE1-D7C740EE2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0359" name="Rectangle 12">
            <a:extLst>
              <a:ext uri="{FF2B5EF4-FFF2-40B4-BE49-F238E27FC236}">
                <a16:creationId xmlns:a16="http://schemas.microsoft.com/office/drawing/2014/main" id="{5E659281-156F-4BD7-897F-7E5DCF2AF6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0360" name="Rectangle 14">
            <a:extLst>
              <a:ext uri="{FF2B5EF4-FFF2-40B4-BE49-F238E27FC236}">
                <a16:creationId xmlns:a16="http://schemas.microsoft.com/office/drawing/2014/main" id="{E06A3C38-B9CF-41AC-A5CF-2CFBBA3CB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5">
            <a:extLst>
              <a:ext uri="{FF2B5EF4-FFF2-40B4-BE49-F238E27FC236}">
                <a16:creationId xmlns:a16="http://schemas.microsoft.com/office/drawing/2014/main" id="{465C2589-055F-4814-B215-576BE4087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D84F198-FF10-40D6-BAB5-FA786F1873F8}" type="slidenum">
              <a:rPr lang="ru-RU" altLang="ru-RU"/>
              <a:pPr eaLnBrk="1" hangingPunct="1"/>
              <a:t>3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12E7B0D6-5BC6-4666-9F44-1713615714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ru-RU" altLang="ru-RU" sz="2800" b="1"/>
              <a:t>МОДУЛИРОВАНИЕ КОЛЕБАНИЙ</a:t>
            </a:r>
            <a:br>
              <a:rPr lang="ru-RU" altLang="ru-RU" sz="2800" b="1"/>
            </a:br>
            <a:r>
              <a:rPr lang="ru-RU" altLang="ru-RU" sz="2800" b="1"/>
              <a:t>основные определения 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8D02A2B1-5E29-4C5A-BA66-84D268A3A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25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4" name="Object 6">
            <a:extLst>
              <a:ext uri="{FF2B5EF4-FFF2-40B4-BE49-F238E27FC236}">
                <a16:creationId xmlns:a16="http://schemas.microsoft.com/office/drawing/2014/main" id="{B6FD672A-C002-4833-9191-5C7ABB2416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84663" y="1557338"/>
          <a:ext cx="453707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Формула" r:id="rId4" imgW="1320227" imgH="203112" progId="Equation.3">
                  <p:embed/>
                </p:oleObj>
              </mc:Choice>
              <mc:Fallback>
                <p:oleObj name="Формула" r:id="rId4" imgW="1320227" imgH="20311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557338"/>
                        <a:ext cx="4537075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Rectangle 8">
            <a:extLst>
              <a:ext uri="{FF2B5EF4-FFF2-40B4-BE49-F238E27FC236}">
                <a16:creationId xmlns:a16="http://schemas.microsoft.com/office/drawing/2014/main" id="{54140D0F-A9EB-40C4-9E31-7DC1BD4D4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700213"/>
            <a:ext cx="424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ru-RU" altLang="ru-RU" sz="2400" b="1"/>
              <a:t>Колебательный процесс</a:t>
            </a:r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01F3E662-928D-4D33-9C9D-E058DD6F4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420938"/>
            <a:ext cx="4319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ru-RU" altLang="ru-RU" sz="2400" b="1"/>
              <a:t>Гармонические колебания</a:t>
            </a:r>
          </a:p>
        </p:txBody>
      </p:sp>
      <p:graphicFrame>
        <p:nvGraphicFramePr>
          <p:cNvPr id="12298" name="Object 10">
            <a:extLst>
              <a:ext uri="{FF2B5EF4-FFF2-40B4-BE49-F238E27FC236}">
                <a16:creationId xmlns:a16="http://schemas.microsoft.com/office/drawing/2014/main" id="{748CADED-23C4-4341-839D-98104E741A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11413" y="2852738"/>
          <a:ext cx="65532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Формула" r:id="rId6" imgW="2247840" imgH="215640" progId="Equation.3">
                  <p:embed/>
                </p:oleObj>
              </mc:Choice>
              <mc:Fallback>
                <p:oleObj name="Формула" r:id="rId6" imgW="2247840" imgH="215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852738"/>
                        <a:ext cx="6553200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Rectangle 11">
            <a:extLst>
              <a:ext uri="{FF2B5EF4-FFF2-40B4-BE49-F238E27FC236}">
                <a16:creationId xmlns:a16="http://schemas.microsoft.com/office/drawing/2014/main" id="{59226EC2-1A68-42D7-B3B5-B9889ECBE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724400"/>
            <a:ext cx="5256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ru-RU" altLang="ru-RU" sz="2400" b="1"/>
              <a:t>Простая модуляция:</a:t>
            </a:r>
            <a:r>
              <a:rPr lang="ru-RU" altLang="ru-RU" sz="2000" b="1"/>
              <a:t>  АМ, ЧМ, ФМ</a:t>
            </a:r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4F9EF9AB-35ED-43BF-AC75-5E86D84FA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4754563"/>
            <a:ext cx="1008062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302" name="Rectangle 14">
            <a:extLst>
              <a:ext uri="{FF2B5EF4-FFF2-40B4-BE49-F238E27FC236}">
                <a16:creationId xmlns:a16="http://schemas.microsoft.com/office/drawing/2014/main" id="{FC7F3B78-EBAE-4301-B097-788136FF0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5403850"/>
            <a:ext cx="3457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ru-RU" altLang="ru-RU" sz="2400" b="1"/>
              <a:t>Угловая модуляция</a:t>
            </a:r>
          </a:p>
        </p:txBody>
      </p:sp>
      <p:sp>
        <p:nvSpPr>
          <p:cNvPr id="12303" name="Rectangle 15">
            <a:extLst>
              <a:ext uri="{FF2B5EF4-FFF2-40B4-BE49-F238E27FC236}">
                <a16:creationId xmlns:a16="http://schemas.microsoft.com/office/drawing/2014/main" id="{F400507F-6C78-419B-989A-24FD17C7B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16338"/>
            <a:ext cx="5184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ru-RU" altLang="ru-RU" sz="2400" b="1"/>
              <a:t>Модулированные колебания</a:t>
            </a:r>
          </a:p>
        </p:txBody>
      </p:sp>
      <p:graphicFrame>
        <p:nvGraphicFramePr>
          <p:cNvPr id="12304" name="Object 16">
            <a:extLst>
              <a:ext uri="{FF2B5EF4-FFF2-40B4-BE49-F238E27FC236}">
                <a16:creationId xmlns:a16="http://schemas.microsoft.com/office/drawing/2014/main" id="{22B78DCC-C1DB-45B5-8B08-1BD9BA2D5C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59338" y="3571875"/>
          <a:ext cx="3862387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Формула" r:id="rId8" imgW="1180800" imgH="215640" progId="Equation.3">
                  <p:embed/>
                </p:oleObj>
              </mc:Choice>
              <mc:Fallback>
                <p:oleObj name="Формула" r:id="rId8" imgW="1180800" imgH="215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3571875"/>
                        <a:ext cx="3862387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5" name="Line 17">
            <a:extLst>
              <a:ext uri="{FF2B5EF4-FFF2-40B4-BE49-F238E27FC236}">
                <a16:creationId xmlns:a16="http://schemas.microsoft.com/office/drawing/2014/main" id="{9D1F9C6E-9E19-4678-82A9-E5E117D539B2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700" y="5187950"/>
            <a:ext cx="576263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Номер слайда 5">
            <a:extLst>
              <a:ext uri="{FF2B5EF4-FFF2-40B4-BE49-F238E27FC236}">
                <a16:creationId xmlns:a16="http://schemas.microsoft.com/office/drawing/2014/main" id="{B436A0A1-19D9-4358-8EF1-B059052AFB08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5C270BD-796A-4606-934B-49CA99C3EE53}" type="slidenum">
              <a:rPr lang="ru-RU" altLang="ru-RU" sz="1400"/>
              <a:pPr algn="r" eaLnBrk="1" hangingPunct="1"/>
              <a:t>30</a:t>
            </a:fld>
            <a:endParaRPr lang="ru-RU" altLang="ru-RU" sz="1400"/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51057FAD-FF37-4C41-9D9E-3163E69CCB4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6550" y="188913"/>
            <a:ext cx="8483600" cy="1268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4000" b="1"/>
              <a:t>Уравнение генератора</a:t>
            </a:r>
            <a:r>
              <a:rPr lang="ru-RU" altLang="ru-RU" sz="4000"/>
              <a:t> </a:t>
            </a:r>
          </a:p>
        </p:txBody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BCE5A8F5-176D-495A-869D-7E6721E67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2110DD75-C624-4A58-A287-2B77C4D0E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06" name="Rectangle 6">
            <a:extLst>
              <a:ext uri="{FF2B5EF4-FFF2-40B4-BE49-F238E27FC236}">
                <a16:creationId xmlns:a16="http://schemas.microsoft.com/office/drawing/2014/main" id="{F37018E3-1D3C-4FC0-83E4-FE86720A4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07" name="Rectangle 12">
            <a:extLst>
              <a:ext uri="{FF2B5EF4-FFF2-40B4-BE49-F238E27FC236}">
                <a16:creationId xmlns:a16="http://schemas.microsoft.com/office/drawing/2014/main" id="{78DC274E-3D54-4C07-82BD-4968CEAA6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08" name="Rectangle 14">
            <a:extLst>
              <a:ext uri="{FF2B5EF4-FFF2-40B4-BE49-F238E27FC236}">
                <a16:creationId xmlns:a16="http://schemas.microsoft.com/office/drawing/2014/main" id="{6243F41D-F117-47E3-9A79-6A170B73F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411" name="Text Box 5">
            <a:extLst>
              <a:ext uri="{FF2B5EF4-FFF2-40B4-BE49-F238E27FC236}">
                <a16:creationId xmlns:a16="http://schemas.microsoft.com/office/drawing/2014/main" id="{D05DC6AF-624B-44C1-B47D-C17EDDF22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5516563"/>
            <a:ext cx="7345362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Номер слайда 5">
            <a:extLst>
              <a:ext uri="{FF2B5EF4-FFF2-40B4-BE49-F238E27FC236}">
                <a16:creationId xmlns:a16="http://schemas.microsoft.com/office/drawing/2014/main" id="{81FED1C0-7977-4593-B36F-6B6DDD8315BE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718609D-2A32-48E6-BA06-98E25D10DB11}" type="slidenum">
              <a:rPr lang="ru-RU" altLang="ru-RU" sz="1400"/>
              <a:pPr algn="r" eaLnBrk="1" hangingPunct="1"/>
              <a:t>31</a:t>
            </a:fld>
            <a:endParaRPr lang="ru-RU" altLang="ru-RU" sz="1400"/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BFD08707-1505-4F74-98CB-8BA597E96C9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6550" y="188913"/>
            <a:ext cx="84836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 b="1"/>
              <a:t>Схемы одноконтурных генераторов</a:t>
            </a:r>
          </a:p>
        </p:txBody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5654E2E7-CC80-4D1E-B8B2-A3850102B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4453" name="Rectangle 5">
            <a:extLst>
              <a:ext uri="{FF2B5EF4-FFF2-40B4-BE49-F238E27FC236}">
                <a16:creationId xmlns:a16="http://schemas.microsoft.com/office/drawing/2014/main" id="{23D3B30B-A1C0-4E27-8662-D46A5589C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4454" name="Rectangle 6">
            <a:extLst>
              <a:ext uri="{FF2B5EF4-FFF2-40B4-BE49-F238E27FC236}">
                <a16:creationId xmlns:a16="http://schemas.microsoft.com/office/drawing/2014/main" id="{06E95A93-1A39-42A3-8119-F9B8FEAD4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4455" name="Rectangle 12">
            <a:extLst>
              <a:ext uri="{FF2B5EF4-FFF2-40B4-BE49-F238E27FC236}">
                <a16:creationId xmlns:a16="http://schemas.microsoft.com/office/drawing/2014/main" id="{4A2E599D-AE53-4CE1-9BA7-E5879811C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4456" name="Rectangle 14">
            <a:extLst>
              <a:ext uri="{FF2B5EF4-FFF2-40B4-BE49-F238E27FC236}">
                <a16:creationId xmlns:a16="http://schemas.microsoft.com/office/drawing/2014/main" id="{E6D510F4-4BAA-468C-A908-0765E1268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Номер слайда 5">
            <a:extLst>
              <a:ext uri="{FF2B5EF4-FFF2-40B4-BE49-F238E27FC236}">
                <a16:creationId xmlns:a16="http://schemas.microsoft.com/office/drawing/2014/main" id="{52D25BC4-04C3-42F5-A1F9-EE62D0E4BD24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01973EA-CC4D-4D8F-9FE1-8005AAE2566E}" type="slidenum">
              <a:rPr lang="ru-RU" altLang="ru-RU" sz="1400"/>
              <a:pPr algn="r" eaLnBrk="1" hangingPunct="1"/>
              <a:t>32</a:t>
            </a:fld>
            <a:endParaRPr lang="ru-RU" altLang="ru-RU" sz="1400"/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011E2AF7-84E0-4909-92E6-73DA5BDABC5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6550" y="188913"/>
            <a:ext cx="8483600" cy="86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/>
              <a:t>Стационарные режимы: генератор с внешним смещением</a:t>
            </a:r>
          </a:p>
        </p:txBody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51E6B4D4-1AF5-4824-8D84-A7CF767C6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6501" name="Rectangle 5">
            <a:extLst>
              <a:ext uri="{FF2B5EF4-FFF2-40B4-BE49-F238E27FC236}">
                <a16:creationId xmlns:a16="http://schemas.microsoft.com/office/drawing/2014/main" id="{57F74A76-188F-4AB9-B36F-AEE986AE8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6502" name="Rectangle 6">
            <a:extLst>
              <a:ext uri="{FF2B5EF4-FFF2-40B4-BE49-F238E27FC236}">
                <a16:creationId xmlns:a16="http://schemas.microsoft.com/office/drawing/2014/main" id="{F9D34A86-D7CD-4547-A5AC-0863EF77D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6503" name="Rectangle 12">
            <a:extLst>
              <a:ext uri="{FF2B5EF4-FFF2-40B4-BE49-F238E27FC236}">
                <a16:creationId xmlns:a16="http://schemas.microsoft.com/office/drawing/2014/main" id="{A6712EC0-ABB8-4655-8D27-6AD2BF9E4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6504" name="Rectangle 14">
            <a:extLst>
              <a:ext uri="{FF2B5EF4-FFF2-40B4-BE49-F238E27FC236}">
                <a16:creationId xmlns:a16="http://schemas.microsoft.com/office/drawing/2014/main" id="{B150D814-051F-4C4E-ACC1-6947F019B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6507" name="Text Box 5">
            <a:extLst>
              <a:ext uri="{FF2B5EF4-FFF2-40B4-BE49-F238E27FC236}">
                <a16:creationId xmlns:a16="http://schemas.microsoft.com/office/drawing/2014/main" id="{49492C3C-83DD-49ED-96AE-3EFFF5B1F5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1484313"/>
            <a:ext cx="1944687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27.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Номер слайда 5">
            <a:extLst>
              <a:ext uri="{FF2B5EF4-FFF2-40B4-BE49-F238E27FC236}">
                <a16:creationId xmlns:a16="http://schemas.microsoft.com/office/drawing/2014/main" id="{E956870F-30E2-48C2-B476-56FD12681032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56BBBD0-F3E0-4758-8A2F-DC073801A364}" type="slidenum">
              <a:rPr lang="ru-RU" altLang="ru-RU" sz="1400"/>
              <a:pPr algn="r" eaLnBrk="1" hangingPunct="1"/>
              <a:t>33</a:t>
            </a:fld>
            <a:endParaRPr lang="ru-RU" altLang="ru-RU" sz="1400"/>
          </a:p>
        </p:txBody>
      </p:sp>
      <p:sp>
        <p:nvSpPr>
          <p:cNvPr id="118787" name="Rectangle 2">
            <a:extLst>
              <a:ext uri="{FF2B5EF4-FFF2-40B4-BE49-F238E27FC236}">
                <a16:creationId xmlns:a16="http://schemas.microsoft.com/office/drawing/2014/main" id="{E1839552-92FB-42D1-9A96-FFA7F2E1272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36550" y="188913"/>
            <a:ext cx="8483600" cy="86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/>
              <a:t>Стационарные режимы: генератор с автоматическим смещением</a:t>
            </a:r>
          </a:p>
        </p:txBody>
      </p:sp>
      <p:sp>
        <p:nvSpPr>
          <p:cNvPr id="118788" name="Rectangle 3">
            <a:extLst>
              <a:ext uri="{FF2B5EF4-FFF2-40B4-BE49-F238E27FC236}">
                <a16:creationId xmlns:a16="http://schemas.microsoft.com/office/drawing/2014/main" id="{2F107995-5052-489B-AD07-FC92B2E95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8789" name="Rectangle 5">
            <a:extLst>
              <a:ext uri="{FF2B5EF4-FFF2-40B4-BE49-F238E27FC236}">
                <a16:creationId xmlns:a16="http://schemas.microsoft.com/office/drawing/2014/main" id="{7AB4D9F6-8003-4881-8952-CDC56E040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8790" name="Rectangle 6">
            <a:extLst>
              <a:ext uri="{FF2B5EF4-FFF2-40B4-BE49-F238E27FC236}">
                <a16:creationId xmlns:a16="http://schemas.microsoft.com/office/drawing/2014/main" id="{F194A979-DB4E-46FE-A196-4DE1A8AE3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8791" name="Rectangle 12">
            <a:extLst>
              <a:ext uri="{FF2B5EF4-FFF2-40B4-BE49-F238E27FC236}">
                <a16:creationId xmlns:a16="http://schemas.microsoft.com/office/drawing/2014/main" id="{B157464A-4842-44D1-B228-33256D0AF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8792" name="Rectangle 14">
            <a:extLst>
              <a:ext uri="{FF2B5EF4-FFF2-40B4-BE49-F238E27FC236}">
                <a16:creationId xmlns:a16="http://schemas.microsoft.com/office/drawing/2014/main" id="{F5C51C93-D094-41A1-8AC6-4806049A7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8793" name="Text Box 5">
            <a:extLst>
              <a:ext uri="{FF2B5EF4-FFF2-40B4-BE49-F238E27FC236}">
                <a16:creationId xmlns:a16="http://schemas.microsoft.com/office/drawing/2014/main" id="{EDE6AD99-2939-4C91-A675-B8420BC15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1484313"/>
            <a:ext cx="1944687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>
                <a:latin typeface="Times New Roman" panose="02020603050405020304" pitchFamily="18" charset="0"/>
              </a:rPr>
              <a:t>Рис. 27.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Номер слайда 5">
            <a:extLst>
              <a:ext uri="{FF2B5EF4-FFF2-40B4-BE49-F238E27FC236}">
                <a16:creationId xmlns:a16="http://schemas.microsoft.com/office/drawing/2014/main" id="{D4734BA0-C807-4097-8AD0-F0B9171BD32C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C2EFDA5-CE8F-4F80-B797-CDACD3982CB9}" type="slidenum">
              <a:rPr lang="ru-RU" altLang="ru-RU" sz="1400"/>
              <a:pPr algn="r" eaLnBrk="1" hangingPunct="1"/>
              <a:t>34</a:t>
            </a:fld>
            <a:endParaRPr lang="ru-RU" altLang="ru-RU" sz="1400"/>
          </a:p>
        </p:txBody>
      </p:sp>
      <p:sp>
        <p:nvSpPr>
          <p:cNvPr id="108547" name="Rectangle 2">
            <a:extLst>
              <a:ext uri="{FF2B5EF4-FFF2-40B4-BE49-F238E27FC236}">
                <a16:creationId xmlns:a16="http://schemas.microsoft.com/office/drawing/2014/main" id="{1DEE7096-7E9F-49D3-8922-0C82C8848AD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620713"/>
            <a:ext cx="8483600" cy="86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/>
              <a:t>Нестабильность частоты автоколебаний</a:t>
            </a:r>
          </a:p>
        </p:txBody>
      </p:sp>
      <p:sp>
        <p:nvSpPr>
          <p:cNvPr id="108548" name="Rectangle 3">
            <a:extLst>
              <a:ext uri="{FF2B5EF4-FFF2-40B4-BE49-F238E27FC236}">
                <a16:creationId xmlns:a16="http://schemas.microsoft.com/office/drawing/2014/main" id="{6E2DA155-4A9E-43EE-A3A4-185CA78FE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8549" name="Rectangle 5">
            <a:extLst>
              <a:ext uri="{FF2B5EF4-FFF2-40B4-BE49-F238E27FC236}">
                <a16:creationId xmlns:a16="http://schemas.microsoft.com/office/drawing/2014/main" id="{F3847468-E7C5-428D-BBDB-87B3397B2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8550" name="Rectangle 6">
            <a:extLst>
              <a:ext uri="{FF2B5EF4-FFF2-40B4-BE49-F238E27FC236}">
                <a16:creationId xmlns:a16="http://schemas.microsoft.com/office/drawing/2014/main" id="{AA217924-CEB9-40BD-BF59-32B5AA153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8551" name="Rectangle 12">
            <a:extLst>
              <a:ext uri="{FF2B5EF4-FFF2-40B4-BE49-F238E27FC236}">
                <a16:creationId xmlns:a16="http://schemas.microsoft.com/office/drawing/2014/main" id="{075FC1CA-6FF6-4D85-B368-CEB70264C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8552" name="Rectangle 14">
            <a:extLst>
              <a:ext uri="{FF2B5EF4-FFF2-40B4-BE49-F238E27FC236}">
                <a16:creationId xmlns:a16="http://schemas.microsoft.com/office/drawing/2014/main" id="{E7A25300-D94B-4580-A22B-54D73A618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Номер слайда 5">
            <a:extLst>
              <a:ext uri="{FF2B5EF4-FFF2-40B4-BE49-F238E27FC236}">
                <a16:creationId xmlns:a16="http://schemas.microsoft.com/office/drawing/2014/main" id="{A3683F00-871A-42CC-8943-3DD0790F8B9F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153DEAF2-A15F-4F46-A178-278D1EA319EB}" type="slidenum">
              <a:rPr lang="ru-RU" altLang="ru-RU" sz="1400"/>
              <a:pPr algn="r" eaLnBrk="1" hangingPunct="1"/>
              <a:t>35</a:t>
            </a:fld>
            <a:endParaRPr lang="ru-RU" altLang="ru-RU" sz="1400"/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2FAC939A-407F-4ADE-BC7B-80457F1E5BB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620713"/>
            <a:ext cx="8483600" cy="86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/>
              <a:t>Влияние изменений элементов цепи на частоту генерации</a:t>
            </a:r>
          </a:p>
        </p:txBody>
      </p:sp>
      <p:sp>
        <p:nvSpPr>
          <p:cNvPr id="120836" name="Rectangle 3">
            <a:extLst>
              <a:ext uri="{FF2B5EF4-FFF2-40B4-BE49-F238E27FC236}">
                <a16:creationId xmlns:a16="http://schemas.microsoft.com/office/drawing/2014/main" id="{AA7FCDF0-48D5-4E31-80B8-BE32777EA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0837" name="Rectangle 5">
            <a:extLst>
              <a:ext uri="{FF2B5EF4-FFF2-40B4-BE49-F238E27FC236}">
                <a16:creationId xmlns:a16="http://schemas.microsoft.com/office/drawing/2014/main" id="{0E8B5B5B-6BF0-45FA-9559-A862411A5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0838" name="Rectangle 6">
            <a:extLst>
              <a:ext uri="{FF2B5EF4-FFF2-40B4-BE49-F238E27FC236}">
                <a16:creationId xmlns:a16="http://schemas.microsoft.com/office/drawing/2014/main" id="{4EEC268E-CD7A-4D42-A4C4-8313B749D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0839" name="Rectangle 12">
            <a:extLst>
              <a:ext uri="{FF2B5EF4-FFF2-40B4-BE49-F238E27FC236}">
                <a16:creationId xmlns:a16="http://schemas.microsoft.com/office/drawing/2014/main" id="{055C15E1-1D34-4A91-B4C6-449E25A6D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0840" name="Rectangle 14">
            <a:extLst>
              <a:ext uri="{FF2B5EF4-FFF2-40B4-BE49-F238E27FC236}">
                <a16:creationId xmlns:a16="http://schemas.microsoft.com/office/drawing/2014/main" id="{4A39B238-C266-4031-9C9B-D153924F1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Номер слайда 5">
            <a:extLst>
              <a:ext uri="{FF2B5EF4-FFF2-40B4-BE49-F238E27FC236}">
                <a16:creationId xmlns:a16="http://schemas.microsoft.com/office/drawing/2014/main" id="{7FF10D8A-4C2C-4345-A145-C5D7CF783C00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EFF1FD9-E274-4843-B52C-8A3EBD77D52C}" type="slidenum">
              <a:rPr lang="ru-RU" altLang="ru-RU" sz="1400"/>
              <a:pPr algn="r" eaLnBrk="1" hangingPunct="1"/>
              <a:t>36</a:t>
            </a:fld>
            <a:endParaRPr lang="ru-RU" altLang="ru-RU" sz="1400"/>
          </a:p>
        </p:txBody>
      </p:sp>
      <p:sp>
        <p:nvSpPr>
          <p:cNvPr id="122883" name="Rectangle 2">
            <a:extLst>
              <a:ext uri="{FF2B5EF4-FFF2-40B4-BE49-F238E27FC236}">
                <a16:creationId xmlns:a16="http://schemas.microsoft.com/office/drawing/2014/main" id="{6BBBE07A-3D27-4DE4-9ACE-13944EB927C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620713"/>
            <a:ext cx="8483600" cy="86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/>
              <a:t>Дестабилизирующие факторы</a:t>
            </a:r>
          </a:p>
        </p:txBody>
      </p:sp>
      <p:sp>
        <p:nvSpPr>
          <p:cNvPr id="122884" name="Rectangle 3">
            <a:extLst>
              <a:ext uri="{FF2B5EF4-FFF2-40B4-BE49-F238E27FC236}">
                <a16:creationId xmlns:a16="http://schemas.microsoft.com/office/drawing/2014/main" id="{46E94EE1-F049-4C0B-9B97-83436D0D2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885" name="Rectangle 5">
            <a:extLst>
              <a:ext uri="{FF2B5EF4-FFF2-40B4-BE49-F238E27FC236}">
                <a16:creationId xmlns:a16="http://schemas.microsoft.com/office/drawing/2014/main" id="{CB34FB5B-987F-481A-BC76-CE1E83A6B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886" name="Rectangle 6">
            <a:extLst>
              <a:ext uri="{FF2B5EF4-FFF2-40B4-BE49-F238E27FC236}">
                <a16:creationId xmlns:a16="http://schemas.microsoft.com/office/drawing/2014/main" id="{364937CF-BCA2-4AF8-8ED5-8C2670CCF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887" name="Rectangle 12">
            <a:extLst>
              <a:ext uri="{FF2B5EF4-FFF2-40B4-BE49-F238E27FC236}">
                <a16:creationId xmlns:a16="http://schemas.microsoft.com/office/drawing/2014/main" id="{24FC637E-60B1-44F1-842C-2FA53E3FD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2888" name="Rectangle 14">
            <a:extLst>
              <a:ext uri="{FF2B5EF4-FFF2-40B4-BE49-F238E27FC236}">
                <a16:creationId xmlns:a16="http://schemas.microsoft.com/office/drawing/2014/main" id="{C79FEFE3-CA59-4F1F-BA75-7218BCF98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AD8B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Номер слайда 5">
            <a:extLst>
              <a:ext uri="{FF2B5EF4-FFF2-40B4-BE49-F238E27FC236}">
                <a16:creationId xmlns:a16="http://schemas.microsoft.com/office/drawing/2014/main" id="{C5B3D609-31AF-4FC5-B499-2B06FD6EA8B0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D586FC6-51E5-4F6E-AE7D-43244F1CDE10}" type="slidenum">
              <a:rPr lang="ru-RU" altLang="ru-RU" sz="1400"/>
              <a:pPr algn="r" eaLnBrk="1" hangingPunct="1"/>
              <a:t>37</a:t>
            </a:fld>
            <a:endParaRPr lang="ru-RU" altLang="ru-RU" sz="1400"/>
          </a:p>
        </p:txBody>
      </p:sp>
      <p:sp>
        <p:nvSpPr>
          <p:cNvPr id="124931" name="Rectangle 2">
            <a:extLst>
              <a:ext uri="{FF2B5EF4-FFF2-40B4-BE49-F238E27FC236}">
                <a16:creationId xmlns:a16="http://schemas.microsoft.com/office/drawing/2014/main" id="{9608BCBC-E697-4DCA-AAC3-5CAA49020DD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620713"/>
            <a:ext cx="8483600" cy="86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200" b="1"/>
              <a:t>Кварцевая стабилизация частоты</a:t>
            </a:r>
          </a:p>
        </p:txBody>
      </p:sp>
      <p:sp>
        <p:nvSpPr>
          <p:cNvPr id="124932" name="Rectangle 3">
            <a:extLst>
              <a:ext uri="{FF2B5EF4-FFF2-40B4-BE49-F238E27FC236}">
                <a16:creationId xmlns:a16="http://schemas.microsoft.com/office/drawing/2014/main" id="{39B55091-D2D2-4D6F-B46B-7E7DC0734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4933" name="Rectangle 5">
            <a:extLst>
              <a:ext uri="{FF2B5EF4-FFF2-40B4-BE49-F238E27FC236}">
                <a16:creationId xmlns:a16="http://schemas.microsoft.com/office/drawing/2014/main" id="{A363C82D-C153-44F6-AD5B-FA85A68B2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4934" name="Rectangle 6">
            <a:extLst>
              <a:ext uri="{FF2B5EF4-FFF2-40B4-BE49-F238E27FC236}">
                <a16:creationId xmlns:a16="http://schemas.microsoft.com/office/drawing/2014/main" id="{CEA21366-4AAA-4D15-81F0-3EB910715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4935" name="Rectangle 12">
            <a:extLst>
              <a:ext uri="{FF2B5EF4-FFF2-40B4-BE49-F238E27FC236}">
                <a16:creationId xmlns:a16="http://schemas.microsoft.com/office/drawing/2014/main" id="{4D93649F-EFC6-4C9F-82C1-0422C8B22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4936" name="Rectangle 14">
            <a:extLst>
              <a:ext uri="{FF2B5EF4-FFF2-40B4-BE49-F238E27FC236}">
                <a16:creationId xmlns:a16="http://schemas.microsoft.com/office/drawing/2014/main" id="{0FE3EE4E-AE02-4405-A0FE-CA8455978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Номер слайда 5">
            <a:extLst>
              <a:ext uri="{FF2B5EF4-FFF2-40B4-BE49-F238E27FC236}">
                <a16:creationId xmlns:a16="http://schemas.microsoft.com/office/drawing/2014/main" id="{9EA1FF64-AD0E-4121-BA7F-F69E827C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E9B219E-2904-40A2-B467-7FD348741C9B}" type="slidenum">
              <a:rPr lang="ru-RU" altLang="ru-RU"/>
              <a:pPr eaLnBrk="1" hangingPunct="1"/>
              <a:t>4</a:t>
            </a:fld>
            <a:endParaRPr lang="ru-RU" altLang="ru-RU"/>
          </a:p>
        </p:txBody>
      </p:sp>
      <p:sp>
        <p:nvSpPr>
          <p:cNvPr id="1030" name="Rectangle 2">
            <a:extLst>
              <a:ext uri="{FF2B5EF4-FFF2-40B4-BE49-F238E27FC236}">
                <a16:creationId xmlns:a16="http://schemas.microsoft.com/office/drawing/2014/main" id="{46B7E3F6-F88C-405C-9C4F-B9D9FA8E52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719138"/>
          </a:xfrm>
        </p:spPr>
        <p:txBody>
          <a:bodyPr/>
          <a:lstStyle/>
          <a:p>
            <a:pPr eaLnBrk="1" hangingPunct="1"/>
            <a:r>
              <a:rPr lang="ru-RU" altLang="ru-RU" sz="3200" b="1"/>
              <a:t>Амплитудно-модулированные колебания (1)</a:t>
            </a:r>
            <a:r>
              <a:rPr lang="ru-RU" altLang="ru-RU"/>
              <a:t> </a:t>
            </a:r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3688880B-D178-4AA6-BF8A-A58982457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FE182534-B2A1-446A-8914-84064B213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048" name="Object 24">
            <a:extLst>
              <a:ext uri="{FF2B5EF4-FFF2-40B4-BE49-F238E27FC236}">
                <a16:creationId xmlns:a16="http://schemas.microsoft.com/office/drawing/2014/main" id="{36AB2A2C-80C1-469F-8722-44E4D2BDD3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6375" y="1052513"/>
          <a:ext cx="65532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Формула" r:id="rId4" imgW="2247840" imgH="215640" progId="Equation.3">
                  <p:embed/>
                </p:oleObj>
              </mc:Choice>
              <mc:Fallback>
                <p:oleObj name="Формула" r:id="rId4" imgW="2247840" imgH="2156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052513"/>
                        <a:ext cx="6553200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9" name="Object 25">
            <a:extLst>
              <a:ext uri="{FF2B5EF4-FFF2-40B4-BE49-F238E27FC236}">
                <a16:creationId xmlns:a16="http://schemas.microsoft.com/office/drawing/2014/main" id="{B6E31430-71E6-4BCA-BC25-4A31CBE97B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5288" y="1700213"/>
          <a:ext cx="81153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Формула" r:id="rId6" imgW="2628720" imgH="228600" progId="Equation.3">
                  <p:embed/>
                </p:oleObj>
              </mc:Choice>
              <mc:Fallback>
                <p:oleObj name="Формула" r:id="rId6" imgW="2628720" imgH="2286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700213"/>
                        <a:ext cx="8115300" cy="719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0" name="Object 26">
            <a:extLst>
              <a:ext uri="{FF2B5EF4-FFF2-40B4-BE49-F238E27FC236}">
                <a16:creationId xmlns:a16="http://schemas.microsoft.com/office/drawing/2014/main" id="{C6EAB014-5A78-4905-B9EE-5EE58EF744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7088" y="2492375"/>
          <a:ext cx="7440612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Формула" r:id="rId8" imgW="2717640" imgH="228600" progId="Equation.3">
                  <p:embed/>
                </p:oleObj>
              </mc:Choice>
              <mc:Fallback>
                <p:oleObj name="Формула" r:id="rId8" imgW="2717640" imgH="2286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492375"/>
                        <a:ext cx="7440612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51" name="Picture 27">
            <a:extLst>
              <a:ext uri="{FF2B5EF4-FFF2-40B4-BE49-F238E27FC236}">
                <a16:creationId xmlns:a16="http://schemas.microsoft.com/office/drawing/2014/main" id="{03069BAC-BC14-4AC3-AAA1-D045301D4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213100"/>
            <a:ext cx="4248150" cy="279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52" name="Object 28">
            <a:extLst>
              <a:ext uri="{FF2B5EF4-FFF2-40B4-BE49-F238E27FC236}">
                <a16:creationId xmlns:a16="http://schemas.microsoft.com/office/drawing/2014/main" id="{D5978747-C548-400F-A792-C592077D53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35575" y="3244850"/>
          <a:ext cx="2662238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Формула" r:id="rId11" imgW="774360" imgH="393480" progId="Equation.3">
                  <p:embed/>
                </p:oleObj>
              </mc:Choice>
              <mc:Fallback>
                <p:oleObj name="Формула" r:id="rId11" imgW="774360" imgH="3934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5575" y="3244850"/>
                        <a:ext cx="2662238" cy="1377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" name="Rectangle 30">
            <a:extLst>
              <a:ext uri="{FF2B5EF4-FFF2-40B4-BE49-F238E27FC236}">
                <a16:creationId xmlns:a16="http://schemas.microsoft.com/office/drawing/2014/main" id="{FDB090E5-ECC1-428D-8FBE-36C4B8689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797425"/>
            <a:ext cx="43195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ru-RU" altLang="ru-RU" sz="2400" b="1"/>
              <a:t>Случай неискаженной огибающей</a:t>
            </a:r>
          </a:p>
        </p:txBody>
      </p:sp>
      <p:sp>
        <p:nvSpPr>
          <p:cNvPr id="1055" name="Rectangle 31">
            <a:extLst>
              <a:ext uri="{FF2B5EF4-FFF2-40B4-BE49-F238E27FC236}">
                <a16:creationId xmlns:a16="http://schemas.microsoft.com/office/drawing/2014/main" id="{9A70684E-36C5-404F-9E30-8CD55B46B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213100"/>
            <a:ext cx="8353425" cy="28082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Номер слайда 5">
            <a:extLst>
              <a:ext uri="{FF2B5EF4-FFF2-40B4-BE49-F238E27FC236}">
                <a16:creationId xmlns:a16="http://schemas.microsoft.com/office/drawing/2014/main" id="{4F4FEDC8-46B5-4EC5-B7EE-ADA0361BC77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0161B780-75F0-43F4-B399-D776A8346D63}" type="slidenum">
              <a:rPr lang="ru-RU" altLang="ru-RU" sz="1400"/>
              <a:pPr algn="r" eaLnBrk="1" hangingPunct="1"/>
              <a:t>5</a:t>
            </a:fld>
            <a:endParaRPr lang="ru-RU" altLang="ru-RU" sz="1400"/>
          </a:p>
        </p:txBody>
      </p:sp>
      <p:sp>
        <p:nvSpPr>
          <p:cNvPr id="126979" name="Rectangle 2">
            <a:extLst>
              <a:ext uri="{FF2B5EF4-FFF2-40B4-BE49-F238E27FC236}">
                <a16:creationId xmlns:a16="http://schemas.microsoft.com/office/drawing/2014/main" id="{EB07554E-CC78-4A14-AAD9-3CC16AC6D9D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719138"/>
          </a:xfrm>
        </p:spPr>
        <p:txBody>
          <a:bodyPr/>
          <a:lstStyle/>
          <a:p>
            <a:pPr eaLnBrk="1" hangingPunct="1"/>
            <a:r>
              <a:rPr lang="ru-RU" altLang="ru-RU" sz="3200" b="1"/>
              <a:t>Амплитудно-модулированные колебания</a:t>
            </a:r>
            <a:r>
              <a:rPr lang="ru-RU" altLang="ru-RU"/>
              <a:t> </a:t>
            </a:r>
            <a:r>
              <a:rPr lang="ru-RU" altLang="ru-RU" sz="3200"/>
              <a:t>(2)</a:t>
            </a:r>
          </a:p>
        </p:txBody>
      </p:sp>
      <p:sp>
        <p:nvSpPr>
          <p:cNvPr id="126980" name="Rectangle 6">
            <a:extLst>
              <a:ext uri="{FF2B5EF4-FFF2-40B4-BE49-F238E27FC236}">
                <a16:creationId xmlns:a16="http://schemas.microsoft.com/office/drawing/2014/main" id="{D37FCAB2-B21F-49EE-A2AF-1885BABDF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6981" name="Rectangle 8">
            <a:extLst>
              <a:ext uri="{FF2B5EF4-FFF2-40B4-BE49-F238E27FC236}">
                <a16:creationId xmlns:a16="http://schemas.microsoft.com/office/drawing/2014/main" id="{25C4176D-72FC-4213-83F7-B146E1241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26984" name="Object 8">
            <a:extLst>
              <a:ext uri="{FF2B5EF4-FFF2-40B4-BE49-F238E27FC236}">
                <a16:creationId xmlns:a16="http://schemas.microsoft.com/office/drawing/2014/main" id="{11EFB702-F40B-42F0-A1D5-57621D8893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388" y="1628775"/>
          <a:ext cx="8640762" cy="154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0" name="Формула" r:id="rId4" imgW="3327120" imgH="583920" progId="Equation.3">
                  <p:embed/>
                </p:oleObj>
              </mc:Choice>
              <mc:Fallback>
                <p:oleObj name="Формула" r:id="rId4" imgW="3327120" imgH="58392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628775"/>
                        <a:ext cx="8640762" cy="154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87" name="Rectangle 11">
            <a:extLst>
              <a:ext uri="{FF2B5EF4-FFF2-40B4-BE49-F238E27FC236}">
                <a16:creationId xmlns:a16="http://schemas.microsoft.com/office/drawing/2014/main" id="{5586AD53-4C76-4B44-93D1-14462C009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4149725"/>
            <a:ext cx="360045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2400" b="1"/>
              <a:t>Спектр АМ-сигнала:</a:t>
            </a:r>
            <a:endParaRPr lang="ru-RU" altLang="ru-RU" sz="2400" b="1">
              <a:sym typeface="Symbol" panose="05050102010706020507" pitchFamily="18" charset="2"/>
            </a:endParaRPr>
          </a:p>
          <a:p>
            <a:pPr algn="ctr"/>
            <a:r>
              <a:rPr lang="ru-RU" altLang="ru-RU" sz="2000" b="1">
                <a:sym typeface="Symbol" panose="05050102010706020507" pitchFamily="18" charset="2"/>
              </a:rPr>
              <a:t></a:t>
            </a:r>
            <a:r>
              <a:rPr lang="ru-RU" altLang="ru-RU" sz="2000" b="1"/>
              <a:t>о – линия несущей;</a:t>
            </a:r>
            <a:endParaRPr lang="ru-RU" altLang="ru-RU" sz="2000" b="1">
              <a:sym typeface="Symbol" panose="05050102010706020507" pitchFamily="18" charset="2"/>
            </a:endParaRPr>
          </a:p>
          <a:p>
            <a:pPr algn="ctr"/>
            <a:r>
              <a:rPr lang="ru-RU" altLang="ru-RU" sz="2000" b="1">
                <a:sym typeface="Symbol" panose="05050102010706020507" pitchFamily="18" charset="2"/>
              </a:rPr>
              <a:t></a:t>
            </a:r>
            <a:r>
              <a:rPr lang="ru-RU" altLang="ru-RU" sz="2000" b="1"/>
              <a:t>о-</a:t>
            </a:r>
            <a:r>
              <a:rPr lang="ru-RU" altLang="ru-RU" sz="2000" b="1">
                <a:sym typeface="Symbol" panose="05050102010706020507" pitchFamily="18" charset="2"/>
              </a:rPr>
              <a:t></a:t>
            </a:r>
            <a:r>
              <a:rPr lang="ru-RU" altLang="ru-RU" sz="2000" b="1"/>
              <a:t>, </a:t>
            </a:r>
            <a:r>
              <a:rPr lang="ru-RU" altLang="ru-RU" sz="2000" b="1">
                <a:sym typeface="Symbol" panose="05050102010706020507" pitchFamily="18" charset="2"/>
              </a:rPr>
              <a:t></a:t>
            </a:r>
            <a:r>
              <a:rPr lang="ru-RU" altLang="ru-RU" sz="2000" b="1"/>
              <a:t>о+</a:t>
            </a:r>
            <a:r>
              <a:rPr lang="ru-RU" altLang="ru-RU" sz="2000" b="1">
                <a:sym typeface="Symbol" panose="05050102010706020507" pitchFamily="18" charset="2"/>
              </a:rPr>
              <a:t></a:t>
            </a:r>
            <a:r>
              <a:rPr lang="ru-RU" altLang="ru-RU" sz="2000" b="1"/>
              <a:t> – линии боковых полос</a:t>
            </a:r>
            <a:r>
              <a:rPr lang="ru-RU" altLang="ru-RU"/>
              <a:t> </a:t>
            </a:r>
            <a:endParaRPr lang="ru-RU" altLang="ru-RU" sz="2400" b="1"/>
          </a:p>
        </p:txBody>
      </p:sp>
      <p:pic>
        <p:nvPicPr>
          <p:cNvPr id="126989" name="Picture 13">
            <a:extLst>
              <a:ext uri="{FF2B5EF4-FFF2-40B4-BE49-F238E27FC236}">
                <a16:creationId xmlns:a16="http://schemas.microsoft.com/office/drawing/2014/main" id="{BFEEAEB4-CBD2-4CB2-B026-616C5FAE5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429000"/>
            <a:ext cx="3995737" cy="261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Номер слайда 5">
            <a:extLst>
              <a:ext uri="{FF2B5EF4-FFF2-40B4-BE49-F238E27FC236}">
                <a16:creationId xmlns:a16="http://schemas.microsoft.com/office/drawing/2014/main" id="{A504B699-E768-4C33-B8C4-F914BA859412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FB847D5-2D2D-4833-8C43-DB94D312CDEE}" type="slidenum">
              <a:rPr lang="ru-RU" altLang="ru-RU" sz="1400"/>
              <a:pPr algn="r" eaLnBrk="1" hangingPunct="1"/>
              <a:t>6</a:t>
            </a:fld>
            <a:endParaRPr lang="ru-RU" altLang="ru-RU" sz="1400"/>
          </a:p>
        </p:txBody>
      </p:sp>
      <p:sp>
        <p:nvSpPr>
          <p:cNvPr id="129027" name="Rectangle 2">
            <a:extLst>
              <a:ext uri="{FF2B5EF4-FFF2-40B4-BE49-F238E27FC236}">
                <a16:creationId xmlns:a16="http://schemas.microsoft.com/office/drawing/2014/main" id="{7BC31BCB-8502-49C2-B685-97F34F92C9E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719138"/>
          </a:xfrm>
        </p:spPr>
        <p:txBody>
          <a:bodyPr/>
          <a:lstStyle/>
          <a:p>
            <a:pPr eaLnBrk="1" hangingPunct="1"/>
            <a:r>
              <a:rPr lang="ru-RU" altLang="ru-RU" sz="3200" b="1"/>
              <a:t>Амплитудно-модулированные колебания</a:t>
            </a:r>
            <a:r>
              <a:rPr lang="ru-RU" altLang="ru-RU"/>
              <a:t> </a:t>
            </a:r>
            <a:r>
              <a:rPr lang="ru-RU" altLang="ru-RU" sz="3200"/>
              <a:t>(3)</a:t>
            </a:r>
          </a:p>
        </p:txBody>
      </p:sp>
      <p:sp>
        <p:nvSpPr>
          <p:cNvPr id="129028" name="Rectangle 6">
            <a:extLst>
              <a:ext uri="{FF2B5EF4-FFF2-40B4-BE49-F238E27FC236}">
                <a16:creationId xmlns:a16="http://schemas.microsoft.com/office/drawing/2014/main" id="{7772EDE8-EC75-4E9F-BA67-65F3207BB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9029" name="Rectangle 8">
            <a:extLst>
              <a:ext uri="{FF2B5EF4-FFF2-40B4-BE49-F238E27FC236}">
                <a16:creationId xmlns:a16="http://schemas.microsoft.com/office/drawing/2014/main" id="{6FF3F985-8526-4482-8C22-EE2F6ED51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29031" name="Rectangle 7">
            <a:extLst>
              <a:ext uri="{FF2B5EF4-FFF2-40B4-BE49-F238E27FC236}">
                <a16:creationId xmlns:a16="http://schemas.microsoft.com/office/drawing/2014/main" id="{B5FD989C-60A9-420B-93DF-C2D0ECFE4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4054475"/>
            <a:ext cx="360045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2400" b="1"/>
              <a:t>Спектр АМ-сигнала</a:t>
            </a:r>
            <a:endParaRPr lang="ru-RU" altLang="ru-RU" sz="2400" b="1">
              <a:sym typeface="Symbol" panose="05050102010706020507" pitchFamily="18" charset="2"/>
            </a:endParaRPr>
          </a:p>
          <a:p>
            <a:pPr algn="ctr"/>
            <a:r>
              <a:rPr lang="ru-RU" altLang="ru-RU" sz="2000" b="1">
                <a:sym typeface="Symbol" panose="05050102010706020507" pitchFamily="18" charset="2"/>
              </a:rPr>
              <a:t>в </a:t>
            </a:r>
            <a:r>
              <a:rPr lang="ru-RU" altLang="ru-RU" sz="2000" b="1"/>
              <a:t> случае периодической и непериодической модулирующей функции</a:t>
            </a:r>
          </a:p>
        </p:txBody>
      </p:sp>
      <p:pic>
        <p:nvPicPr>
          <p:cNvPr id="129033" name="Picture 9">
            <a:extLst>
              <a:ext uri="{FF2B5EF4-FFF2-40B4-BE49-F238E27FC236}">
                <a16:creationId xmlns:a16="http://schemas.microsoft.com/office/drawing/2014/main" id="{F5C8B52F-E90D-42C7-BB22-A44D5E511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341438"/>
            <a:ext cx="3314700" cy="504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9034" name="Object 10">
            <a:extLst>
              <a:ext uri="{FF2B5EF4-FFF2-40B4-BE49-F238E27FC236}">
                <a16:creationId xmlns:a16="http://schemas.microsoft.com/office/drawing/2014/main" id="{96B2A138-4E8B-42E5-AB75-7C30FF08FF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35375" y="1484313"/>
          <a:ext cx="5032375" cy="134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5" name="Формула" r:id="rId5" imgW="1650960" imgH="431640" progId="Equation.3">
                  <p:embed/>
                </p:oleObj>
              </mc:Choice>
              <mc:Fallback>
                <p:oleObj name="Формула" r:id="rId5" imgW="1650960" imgH="431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1484313"/>
                        <a:ext cx="5032375" cy="1341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Номер слайда 5">
            <a:extLst>
              <a:ext uri="{FF2B5EF4-FFF2-40B4-BE49-F238E27FC236}">
                <a16:creationId xmlns:a16="http://schemas.microsoft.com/office/drawing/2014/main" id="{D38D3B19-75D4-45B7-B650-49946595E01E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9577274-8246-427F-A5DC-B500598BEE09}" type="slidenum">
              <a:rPr lang="ru-RU" altLang="ru-RU" sz="1400"/>
              <a:pPr algn="r" eaLnBrk="1" hangingPunct="1"/>
              <a:t>7</a:t>
            </a:fld>
            <a:endParaRPr lang="ru-RU" altLang="ru-RU" sz="1400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EE048324-C267-4CFA-8250-556199E0926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719138"/>
          </a:xfrm>
        </p:spPr>
        <p:txBody>
          <a:bodyPr/>
          <a:lstStyle/>
          <a:p>
            <a:pPr eaLnBrk="1" hangingPunct="1"/>
            <a:r>
              <a:rPr lang="ru-RU" altLang="ru-RU" sz="3200" b="1"/>
              <a:t>Сеточный модулятор</a:t>
            </a:r>
            <a:endParaRPr lang="ru-RU" altLang="ru-RU" sz="3200"/>
          </a:p>
        </p:txBody>
      </p:sp>
      <p:sp>
        <p:nvSpPr>
          <p:cNvPr id="131076" name="Rectangle 6">
            <a:extLst>
              <a:ext uri="{FF2B5EF4-FFF2-40B4-BE49-F238E27FC236}">
                <a16:creationId xmlns:a16="http://schemas.microsoft.com/office/drawing/2014/main" id="{8FDA0328-C63C-4FC3-9590-15EC5BFD4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1077" name="Rectangle 8">
            <a:extLst>
              <a:ext uri="{FF2B5EF4-FFF2-40B4-BE49-F238E27FC236}">
                <a16:creationId xmlns:a16="http://schemas.microsoft.com/office/drawing/2014/main" id="{FE571EE3-4ABB-445B-AF1E-AC9B283D6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131081" name="Picture 9">
            <a:extLst>
              <a:ext uri="{FF2B5EF4-FFF2-40B4-BE49-F238E27FC236}">
                <a16:creationId xmlns:a16="http://schemas.microsoft.com/office/drawing/2014/main" id="{F8CF8C3E-DE64-4FAE-A178-0E2D939654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050"/>
            <a:ext cx="4679950" cy="348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082" name="Picture 10">
            <a:extLst>
              <a:ext uri="{FF2B5EF4-FFF2-40B4-BE49-F238E27FC236}">
                <a16:creationId xmlns:a16="http://schemas.microsoft.com/office/drawing/2014/main" id="{AA044FDC-97E4-4473-9564-D400C1B45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908050"/>
            <a:ext cx="3205162" cy="338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1083" name="Object 11">
            <a:extLst>
              <a:ext uri="{FF2B5EF4-FFF2-40B4-BE49-F238E27FC236}">
                <a16:creationId xmlns:a16="http://schemas.microsoft.com/office/drawing/2014/main" id="{8ECC30F8-6511-4944-87CF-96E390F13A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4437063"/>
          <a:ext cx="45720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6" name="Формула" r:id="rId6" imgW="1676160" imgH="241200" progId="Equation.3">
                  <p:embed/>
                </p:oleObj>
              </mc:Choice>
              <mc:Fallback>
                <p:oleObj name="Формула" r:id="rId6" imgW="1676160" imgH="241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437063"/>
                        <a:ext cx="4572000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084" name="Rectangle 12">
            <a:extLst>
              <a:ext uri="{FF2B5EF4-FFF2-40B4-BE49-F238E27FC236}">
                <a16:creationId xmlns:a16="http://schemas.microsoft.com/office/drawing/2014/main" id="{C7D4E3FB-ECB4-4B86-8E0E-6A484778D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5492750"/>
            <a:ext cx="525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2000" b="1"/>
              <a:t>Максимальная глубина модуляции не превышает 50..70%</a:t>
            </a:r>
          </a:p>
        </p:txBody>
      </p:sp>
      <p:pic>
        <p:nvPicPr>
          <p:cNvPr id="131085" name="Picture 13">
            <a:extLst>
              <a:ext uri="{FF2B5EF4-FFF2-40B4-BE49-F238E27FC236}">
                <a16:creationId xmlns:a16="http://schemas.microsoft.com/office/drawing/2014/main" id="{78FBF21B-8DEB-473F-B970-41C874CA2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292600"/>
            <a:ext cx="2641600" cy="23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Номер слайда 5">
            <a:extLst>
              <a:ext uri="{FF2B5EF4-FFF2-40B4-BE49-F238E27FC236}">
                <a16:creationId xmlns:a16="http://schemas.microsoft.com/office/drawing/2014/main" id="{B6F8DA78-8168-498D-B948-2EA296D8286D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AAF5A78-BB28-4E62-966E-CAC061DD8621}" type="slidenum">
              <a:rPr lang="ru-RU" altLang="ru-RU" sz="1400"/>
              <a:pPr algn="r" eaLnBrk="1" hangingPunct="1"/>
              <a:t>8</a:t>
            </a:fld>
            <a:endParaRPr lang="ru-RU" altLang="ru-RU" sz="1400"/>
          </a:p>
        </p:txBody>
      </p:sp>
      <p:sp>
        <p:nvSpPr>
          <p:cNvPr id="133123" name="Rectangle 2">
            <a:extLst>
              <a:ext uri="{FF2B5EF4-FFF2-40B4-BE49-F238E27FC236}">
                <a16:creationId xmlns:a16="http://schemas.microsoft.com/office/drawing/2014/main" id="{9F7AC41D-0D25-4C69-9198-20AF0576F99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719138"/>
          </a:xfrm>
        </p:spPr>
        <p:txBody>
          <a:bodyPr/>
          <a:lstStyle/>
          <a:p>
            <a:pPr eaLnBrk="1" hangingPunct="1"/>
            <a:r>
              <a:rPr lang="ru-RU" altLang="ru-RU" sz="3200" b="1"/>
              <a:t>Анодный модулятор</a:t>
            </a:r>
            <a:endParaRPr lang="ru-RU" altLang="ru-RU" sz="3200"/>
          </a:p>
        </p:txBody>
      </p:sp>
      <p:sp>
        <p:nvSpPr>
          <p:cNvPr id="133124" name="Rectangle 6">
            <a:extLst>
              <a:ext uri="{FF2B5EF4-FFF2-40B4-BE49-F238E27FC236}">
                <a16:creationId xmlns:a16="http://schemas.microsoft.com/office/drawing/2014/main" id="{C3D5DFCF-E51B-4EEA-A8A9-4D7088CB2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125" name="Rectangle 8">
            <a:extLst>
              <a:ext uri="{FF2B5EF4-FFF2-40B4-BE49-F238E27FC236}">
                <a16:creationId xmlns:a16="http://schemas.microsoft.com/office/drawing/2014/main" id="{5BA2DBF7-264B-43F3-85AD-BC8923455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3129" name="Rectangle 9">
            <a:extLst>
              <a:ext uri="{FF2B5EF4-FFF2-40B4-BE49-F238E27FC236}">
                <a16:creationId xmlns:a16="http://schemas.microsoft.com/office/drawing/2014/main" id="{C5009F15-9F30-4F54-9D4E-2E9E61BBF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5373688"/>
            <a:ext cx="7848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2000" b="1"/>
              <a:t>Управление амплитудой импульсов - за счет проницаемости лампы </a:t>
            </a:r>
            <a:r>
              <a:rPr lang="en-US" altLang="ru-RU" sz="2000" b="1"/>
              <a:t>D</a:t>
            </a:r>
            <a:r>
              <a:rPr lang="ru-RU" altLang="ru-RU" sz="2000" b="1"/>
              <a:t>, а в перенапряженном режиме – благодаря возврату электронов на сетку лампы </a:t>
            </a:r>
          </a:p>
        </p:txBody>
      </p:sp>
      <p:pic>
        <p:nvPicPr>
          <p:cNvPr id="133131" name="Picture 11">
            <a:extLst>
              <a:ext uri="{FF2B5EF4-FFF2-40B4-BE49-F238E27FC236}">
                <a16:creationId xmlns:a16="http://schemas.microsoft.com/office/drawing/2014/main" id="{BC93726A-F7EF-4839-9975-9B06618D7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052513"/>
            <a:ext cx="5111750" cy="277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33" name="Picture 13">
            <a:extLst>
              <a:ext uri="{FF2B5EF4-FFF2-40B4-BE49-F238E27FC236}">
                <a16:creationId xmlns:a16="http://schemas.microsoft.com/office/drawing/2014/main" id="{E39076CC-979F-4BF9-BEC6-FE963131BF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052513"/>
            <a:ext cx="3673475" cy="318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3134" name="Object 14">
            <a:extLst>
              <a:ext uri="{FF2B5EF4-FFF2-40B4-BE49-F238E27FC236}">
                <a16:creationId xmlns:a16="http://schemas.microsoft.com/office/drawing/2014/main" id="{37043EC4-C746-469F-A478-1F67555177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1850" y="3965575"/>
          <a:ext cx="3870325" cy="142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6" name="Формула" r:id="rId6" imgW="1269720" imgH="457200" progId="Equation.3">
                  <p:embed/>
                </p:oleObj>
              </mc:Choice>
              <mc:Fallback>
                <p:oleObj name="Формула" r:id="rId6" imgW="126972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850" y="3965575"/>
                        <a:ext cx="3870325" cy="1420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35" name="Rectangle 15">
            <a:extLst>
              <a:ext uri="{FF2B5EF4-FFF2-40B4-BE49-F238E27FC236}">
                <a16:creationId xmlns:a16="http://schemas.microsoft.com/office/drawing/2014/main" id="{D732928C-CBEB-44CD-A411-30FBC3DB0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4518025"/>
            <a:ext cx="36718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2000" b="1"/>
              <a:t>Глубина модуляции М может достигать 90-95 %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B1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Номер слайда 5">
            <a:extLst>
              <a:ext uri="{FF2B5EF4-FFF2-40B4-BE49-F238E27FC236}">
                <a16:creationId xmlns:a16="http://schemas.microsoft.com/office/drawing/2014/main" id="{0692CEE1-DEC2-44B0-BF60-3628FEEAE884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B21B68A-5930-41A0-9D4A-0B3683F86197}" type="slidenum">
              <a:rPr lang="ru-RU" altLang="ru-RU" sz="1400"/>
              <a:pPr algn="r" eaLnBrk="1" hangingPunct="1"/>
              <a:t>9</a:t>
            </a:fld>
            <a:endParaRPr lang="ru-RU" altLang="ru-RU" sz="1400"/>
          </a:p>
        </p:txBody>
      </p:sp>
      <p:sp>
        <p:nvSpPr>
          <p:cNvPr id="135171" name="Rectangle 2">
            <a:extLst>
              <a:ext uri="{FF2B5EF4-FFF2-40B4-BE49-F238E27FC236}">
                <a16:creationId xmlns:a16="http://schemas.microsoft.com/office/drawing/2014/main" id="{0A6E2376-6CE2-432B-8780-0DBB736FBB3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719138"/>
          </a:xfrm>
        </p:spPr>
        <p:txBody>
          <a:bodyPr/>
          <a:lstStyle/>
          <a:p>
            <a:pPr eaLnBrk="1" hangingPunct="1"/>
            <a:r>
              <a:rPr lang="ru-RU" altLang="ru-RU" sz="3200" b="1"/>
              <a:t>Балансный амплитудный модулятор</a:t>
            </a:r>
            <a:endParaRPr lang="ru-RU" altLang="ru-RU" sz="3200"/>
          </a:p>
        </p:txBody>
      </p:sp>
      <p:sp>
        <p:nvSpPr>
          <p:cNvPr id="135172" name="Rectangle 6">
            <a:extLst>
              <a:ext uri="{FF2B5EF4-FFF2-40B4-BE49-F238E27FC236}">
                <a16:creationId xmlns:a16="http://schemas.microsoft.com/office/drawing/2014/main" id="{0AC30303-C476-427C-A64C-7BF1B33AD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52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73" name="Rectangle 8">
            <a:extLst>
              <a:ext uri="{FF2B5EF4-FFF2-40B4-BE49-F238E27FC236}">
                <a16:creationId xmlns:a16="http://schemas.microsoft.com/office/drawing/2014/main" id="{CE88E6DD-41E2-43A7-9E26-19A59AABB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5178" name="Rectangle 10">
            <a:extLst>
              <a:ext uri="{FF2B5EF4-FFF2-40B4-BE49-F238E27FC236}">
                <a16:creationId xmlns:a16="http://schemas.microsoft.com/office/drawing/2014/main" id="{A5E6F841-19CB-4674-8F7E-EB75CD205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900113"/>
            <a:ext cx="46085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2000" b="1"/>
              <a:t>В спектре АМ-сигнала несущая не содержит полезную информацию (</a:t>
            </a:r>
            <a:r>
              <a:rPr lang="ru-RU" altLang="ru-RU" b="1"/>
              <a:t>слайд №5</a:t>
            </a:r>
            <a:r>
              <a:rPr lang="ru-RU" altLang="ru-RU" sz="2000" b="1"/>
              <a:t>)</a:t>
            </a:r>
          </a:p>
        </p:txBody>
      </p:sp>
      <p:sp>
        <p:nvSpPr>
          <p:cNvPr id="135179" name="Rectangle 11">
            <a:extLst>
              <a:ext uri="{FF2B5EF4-FFF2-40B4-BE49-F238E27FC236}">
                <a16:creationId xmlns:a16="http://schemas.microsoft.com/office/drawing/2014/main" id="{42AB59C7-5F5D-49A0-A129-4CFEA3375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836613"/>
            <a:ext cx="4897438" cy="11525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80" name="AutoShape 12">
            <a:extLst>
              <a:ext uri="{FF2B5EF4-FFF2-40B4-BE49-F238E27FC236}">
                <a16:creationId xmlns:a16="http://schemas.microsoft.com/office/drawing/2014/main" id="{8B159308-A99B-491E-B5A8-37F83001F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1196975"/>
            <a:ext cx="720725" cy="431800"/>
          </a:xfrm>
          <a:prstGeom prst="rightArrow">
            <a:avLst>
              <a:gd name="adj1" fmla="val 50000"/>
              <a:gd name="adj2" fmla="val 41728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81" name="Rectangle 13">
            <a:extLst>
              <a:ext uri="{FF2B5EF4-FFF2-40B4-BE49-F238E27FC236}">
                <a16:creationId xmlns:a16="http://schemas.microsoft.com/office/drawing/2014/main" id="{6CAD5C17-27E5-4895-86C9-730103DD8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981075"/>
            <a:ext cx="2592387" cy="7921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5182" name="Rectangle 14">
            <a:extLst>
              <a:ext uri="{FF2B5EF4-FFF2-40B4-BE49-F238E27FC236}">
                <a16:creationId xmlns:a16="http://schemas.microsoft.com/office/drawing/2014/main" id="{66F8D738-5596-465F-BA9E-8B907791C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1109663"/>
            <a:ext cx="24479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3200" b="1"/>
              <a:t>Убрать ее!</a:t>
            </a:r>
          </a:p>
        </p:txBody>
      </p:sp>
      <p:pic>
        <p:nvPicPr>
          <p:cNvPr id="135183" name="Picture 15">
            <a:extLst>
              <a:ext uri="{FF2B5EF4-FFF2-40B4-BE49-F238E27FC236}">
                <a16:creationId xmlns:a16="http://schemas.microsoft.com/office/drawing/2014/main" id="{8BA4E638-5F94-41C9-B6A4-671036BA6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133600"/>
            <a:ext cx="4179887" cy="307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184" name="Picture 16">
            <a:extLst>
              <a:ext uri="{FF2B5EF4-FFF2-40B4-BE49-F238E27FC236}">
                <a16:creationId xmlns:a16="http://schemas.microsoft.com/office/drawing/2014/main" id="{AE92D3A0-AA1E-4C88-B5BB-4A1E1E230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05038"/>
            <a:ext cx="4249738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5185" name="Object 17">
            <a:extLst>
              <a:ext uri="{FF2B5EF4-FFF2-40B4-BE49-F238E27FC236}">
                <a16:creationId xmlns:a16="http://schemas.microsoft.com/office/drawing/2014/main" id="{7961701E-C128-4E63-A299-5671260CE7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8275" y="4502150"/>
          <a:ext cx="4560888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7" name="Формула" r:id="rId6" imgW="2412720" imgH="685800" progId="Equation.3">
                  <p:embed/>
                </p:oleObj>
              </mc:Choice>
              <mc:Fallback>
                <p:oleObj name="Формула" r:id="rId6" imgW="2412720" imgH="6858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" y="4502150"/>
                        <a:ext cx="4560888" cy="132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186" name="Rectangle 18">
            <a:extLst>
              <a:ext uri="{FF2B5EF4-FFF2-40B4-BE49-F238E27FC236}">
                <a16:creationId xmlns:a16="http://schemas.microsoft.com/office/drawing/2014/main" id="{BA9E31A1-9003-4FCA-9EDB-6AB0EDAED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5876925"/>
            <a:ext cx="6337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3200" b="1"/>
              <a:t>Сэкономили, но какой ценой?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2770</TotalTime>
  <Words>654</Words>
  <Application>Microsoft Office PowerPoint</Application>
  <PresentationFormat>Экран (4:3)</PresentationFormat>
  <Paragraphs>201</Paragraphs>
  <Slides>37</Slides>
  <Notes>35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3" baseType="lpstr">
      <vt:lpstr>Arial</vt:lpstr>
      <vt:lpstr>Symbol</vt:lpstr>
      <vt:lpstr>Wingdings</vt:lpstr>
      <vt:lpstr>Times New Roman</vt:lpstr>
      <vt:lpstr>Оформление по умолчанию</vt:lpstr>
      <vt:lpstr>Microsoft Equation 3.0</vt:lpstr>
      <vt:lpstr>РАДИОТЕХНИЧЕСКИЕ СИСТЕМЫ ФИЗИЧЕСКИХ УСТАНОВОК</vt:lpstr>
      <vt:lpstr>Раздел: МОДУЛИРОВАНИЕ КОЛЕБАНИЙ</vt:lpstr>
      <vt:lpstr>МОДУЛИРОВАНИЕ КОЛЕБАНИЙ основные определения </vt:lpstr>
      <vt:lpstr>Амплитудно-модулированные колебания (1) </vt:lpstr>
      <vt:lpstr>Амплитудно-модулированные колебания (2)</vt:lpstr>
      <vt:lpstr>Амплитудно-модулированные колебания (3)</vt:lpstr>
      <vt:lpstr>Сеточный модулятор</vt:lpstr>
      <vt:lpstr>Анодный модулятор</vt:lpstr>
      <vt:lpstr>Балансный амплитудный модулятор</vt:lpstr>
      <vt:lpstr>МОДУЛИРОВАНИЕ КОЛЕБАНИЙ (угловая модуляция) </vt:lpstr>
      <vt:lpstr>Частотные модуляторы.  Метод реактивной лампы </vt:lpstr>
      <vt:lpstr>Частотные модуляторы.  Метод управляемых p-n-перехода и катушки индуктивности </vt:lpstr>
      <vt:lpstr>Презентация PowerPoint</vt:lpstr>
      <vt:lpstr>Влияние обратной связи на передаточную функцию систеемы </vt:lpstr>
      <vt:lpstr> </vt:lpstr>
      <vt:lpstr>Презентация PowerPoint</vt:lpstr>
      <vt:lpstr>Презентация PowerPoint</vt:lpstr>
      <vt:lpstr>Презентация PowerPoint</vt:lpstr>
      <vt:lpstr>Подавление паразитных обратных связей в усилительном каскаде </vt:lpstr>
      <vt:lpstr>Презентация PowerPoint</vt:lpstr>
      <vt:lpstr>Параллельное включение активных элементов</vt:lpstr>
      <vt:lpstr>Последовательное (двухтактное) включение активных элементов </vt:lpstr>
      <vt:lpstr>Мостовое включение эактивных элементов </vt:lpstr>
      <vt:lpstr>Презентация PowerPoint</vt:lpstr>
      <vt:lpstr>Режим и эквивалентная схема СВЧ транзистора </vt:lpstr>
      <vt:lpstr>Усилители мощности на СВЧ транзисторах: каскад ОЭ </vt:lpstr>
      <vt:lpstr>Усилители мощности на СВЧ транзисторах: каскад ОБ </vt:lpstr>
      <vt:lpstr>Презентация PowerPoint</vt:lpstr>
      <vt:lpstr>Требования к автогенераторам </vt:lpstr>
      <vt:lpstr>Уравнение генератора </vt:lpstr>
      <vt:lpstr>Схемы одноконтурных генераторов</vt:lpstr>
      <vt:lpstr>Стационарные режимы: генератор с внешним смещением</vt:lpstr>
      <vt:lpstr>Стационарные режимы: генератор с автоматическим смещением</vt:lpstr>
      <vt:lpstr>Нестабильность частоты автоколебаний</vt:lpstr>
      <vt:lpstr>Влияние изменений элементов цепи на частоту генерации</vt:lpstr>
      <vt:lpstr>Дестабилизирующие факторы</vt:lpstr>
      <vt:lpstr>Кварцевая стабилизация частоты</vt:lpstr>
    </vt:vector>
  </TitlesOfParts>
  <Company>our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iam</dc:creator>
  <cp:lastModifiedBy>Игорь Кунов</cp:lastModifiedBy>
  <cp:revision>63</cp:revision>
  <dcterms:created xsi:type="dcterms:W3CDTF">2010-01-04T14:56:20Z</dcterms:created>
  <dcterms:modified xsi:type="dcterms:W3CDTF">2020-03-23T13:47:13Z</dcterms:modified>
</cp:coreProperties>
</file>