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21"/>
  </p:notesMasterIdLst>
  <p:sldIdLst>
    <p:sldId id="272" r:id="rId2"/>
    <p:sldId id="275" r:id="rId3"/>
    <p:sldId id="276" r:id="rId4"/>
    <p:sldId id="277" r:id="rId5"/>
    <p:sldId id="273" r:id="rId6"/>
    <p:sldId id="257" r:id="rId7"/>
    <p:sldId id="258" r:id="rId8"/>
    <p:sldId id="259" r:id="rId9"/>
    <p:sldId id="260" r:id="rId10"/>
    <p:sldId id="261" r:id="rId11"/>
    <p:sldId id="262" r:id="rId12"/>
    <p:sldId id="263" r:id="rId13"/>
    <p:sldId id="264" r:id="rId14"/>
    <p:sldId id="265" r:id="rId15"/>
    <p:sldId id="266" r:id="rId16"/>
    <p:sldId id="267" r:id="rId17"/>
    <p:sldId id="269" r:id="rId18"/>
    <p:sldId id="270" r:id="rId19"/>
    <p:sldId id="271"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104" d="100"/>
          <a:sy n="104" d="100"/>
        </p:scale>
        <p:origin x="-1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DD2BFA-1470-4811-BC6B-90608CEF7FFD}" type="datetimeFigureOut">
              <a:rPr lang="ru-RU" smtClean="0"/>
              <a:pPr/>
              <a:t>03.02.2012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736136-9C5A-4C50-A669-D10D8E6CEEC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A736136-9C5A-4C50-A669-D10D8E6CEEC6}" type="slidenum">
              <a:rPr lang="ru-RU" smtClean="0"/>
              <a:pPr/>
              <a:t>7</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AB0EEC7-D9F3-4883-A94E-17EAE12D9394}" type="datetimeFigureOut">
              <a:rPr lang="ru-RU" smtClean="0"/>
              <a:pPr/>
              <a:t>03.02.2012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6B10A6-125D-4256-BBC4-3BCA928403C0}"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0EEC7-D9F3-4883-A94E-17EAE12D9394}" type="datetimeFigureOut">
              <a:rPr lang="ru-RU" smtClean="0"/>
              <a:pPr/>
              <a:t>03.02.2012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B10A6-125D-4256-BBC4-3BCA928403C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229600" cy="908720"/>
          </a:xfrm>
        </p:spPr>
        <p:txBody>
          <a:bodyPr/>
          <a:lstStyle/>
          <a:p>
            <a:r>
              <a:rPr lang="ru-RU" dirty="0" smtClean="0"/>
              <a:t>Введение</a:t>
            </a:r>
            <a:endParaRPr lang="ru-RU" dirty="0"/>
          </a:p>
        </p:txBody>
      </p:sp>
      <p:sp>
        <p:nvSpPr>
          <p:cNvPr id="3" name="Содержимое 2"/>
          <p:cNvSpPr>
            <a:spLocks noGrp="1"/>
          </p:cNvSpPr>
          <p:nvPr>
            <p:ph idx="1"/>
          </p:nvPr>
        </p:nvSpPr>
        <p:spPr>
          <a:xfrm>
            <a:off x="457200" y="836712"/>
            <a:ext cx="8229600" cy="5832648"/>
          </a:xfrm>
        </p:spPr>
        <p:txBody>
          <a:bodyPr>
            <a:normAutofit fontScale="70000" lnSpcReduction="20000"/>
          </a:bodyPr>
          <a:lstStyle/>
          <a:p>
            <a:r>
              <a:rPr lang="ru-RU" dirty="0" smtClean="0"/>
              <a:t>Следует </a:t>
            </a:r>
            <a:r>
              <a:rPr lang="ru-RU" dirty="0" smtClean="0"/>
              <a:t>отметить, что современные компьютерные системы основаны прежде всего на технологии кремневых чипов. Эта технология развивается уже почти 60 лет. Один из отцов – основателей фирмы </a:t>
            </a:r>
            <a:r>
              <a:rPr lang="en-US" dirty="0" smtClean="0"/>
              <a:t>Intel </a:t>
            </a:r>
            <a:r>
              <a:rPr lang="ru-RU" dirty="0" smtClean="0"/>
              <a:t>Гордон </a:t>
            </a:r>
            <a:r>
              <a:rPr lang="ru-RU" dirty="0" err="1" smtClean="0"/>
              <a:t>Мур</a:t>
            </a:r>
            <a:r>
              <a:rPr lang="ru-RU" dirty="0" smtClean="0"/>
              <a:t> сформулировал закономерность, позволяющую производителям приблизительно предвидеть перспективы: «Количество транзисторов, которые могут быть размещены на чипе будут удваиваться каждые два года.» В 1975 году </a:t>
            </a:r>
            <a:r>
              <a:rPr lang="ru-RU" dirty="0" err="1" smtClean="0"/>
              <a:t>Мур</a:t>
            </a:r>
            <a:r>
              <a:rPr lang="ru-RU" dirty="0" smtClean="0"/>
              <a:t> уточнил свой прогноз: « Плотность схемы полупроводникового чипа удваивается каждые 18 месяцев.» Прогноз представленный в 1980 году (рис. 1а) подтверждает «закон» Мура, в связи с этим достаточно достоверным может оказаться прогноз до 2018 года представленный на рисунке 1б</a:t>
            </a:r>
          </a:p>
          <a:p>
            <a:endParaRPr lang="ru-RU" dirty="0" smtClean="0"/>
          </a:p>
          <a:p>
            <a:r>
              <a:rPr lang="ru-RU" dirty="0" smtClean="0"/>
              <a:t>И </a:t>
            </a:r>
            <a:r>
              <a:rPr lang="ru-RU" dirty="0" smtClean="0"/>
              <a:t>хотя «закон» Мура давно превратился в ориентир для производителей чипов, в последнее время (учитывая предельные возможности современной технологии рис.1б) идут разговоры по поводу того, когда же будет исчерпан потенциал кремневой технологии, не утихают и постоянно «уточняются» сроки её заката.</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Основные характеристики </a:t>
            </a:r>
            <a:r>
              <a:rPr lang="ru-RU" dirty="0" smtClean="0"/>
              <a:t>памяти</a:t>
            </a:r>
            <a:endParaRPr lang="ru-RU" dirty="0"/>
          </a:p>
        </p:txBody>
      </p:sp>
      <p:sp>
        <p:nvSpPr>
          <p:cNvPr id="3" name="Содержимое 2"/>
          <p:cNvSpPr>
            <a:spLocks noGrp="1"/>
          </p:cNvSpPr>
          <p:nvPr>
            <p:ph idx="1"/>
          </p:nvPr>
        </p:nvSpPr>
        <p:spPr/>
        <p:txBody>
          <a:bodyPr>
            <a:normAutofit fontScale="77500" lnSpcReduction="20000"/>
          </a:bodyPr>
          <a:lstStyle/>
          <a:p>
            <a:r>
              <a:rPr lang="ru-RU" i="1" dirty="0"/>
              <a:t>производительность</a:t>
            </a:r>
            <a:r>
              <a:rPr lang="ru-RU" dirty="0"/>
              <a:t> – характеристика, сильно влияющая на общую производительность компьютера, зависит как от задержки памяти (или времени обращения), т.е. интервал времени от обращения к памяти до начала передачи, так и от пропускной способности </a:t>
            </a:r>
            <a:r>
              <a:rPr lang="ru-RU" dirty="0" smtClean="0"/>
              <a:t>памяти.</a:t>
            </a:r>
          </a:p>
          <a:p>
            <a:r>
              <a:rPr lang="ru-RU" i="1" dirty="0"/>
              <a:t>емкость памяти</a:t>
            </a:r>
            <a:r>
              <a:rPr lang="ru-RU" dirty="0"/>
              <a:t>, минимальной единицей памяти является бит (</a:t>
            </a:r>
            <a:r>
              <a:rPr lang="en-US" dirty="0"/>
              <a:t>bit</a:t>
            </a:r>
            <a:r>
              <a:rPr lang="ru-RU" dirty="0"/>
              <a:t> </a:t>
            </a:r>
            <a:r>
              <a:rPr lang="ru-RU" dirty="0">
                <a:sym typeface="Symbol"/>
              </a:rPr>
              <a:t></a:t>
            </a:r>
            <a:r>
              <a:rPr lang="ru-RU" dirty="0"/>
              <a:t> </a:t>
            </a:r>
            <a:r>
              <a:rPr lang="en-US" dirty="0"/>
              <a:t>binary digit</a:t>
            </a:r>
            <a:r>
              <a:rPr lang="ru-RU" dirty="0"/>
              <a:t>) – один двоичный разряд; в качестве единицы емкости памяти в настоящее время принят байт (</a:t>
            </a:r>
            <a:r>
              <a:rPr lang="en-US" dirty="0"/>
              <a:t>byte</a:t>
            </a:r>
            <a:r>
              <a:rPr lang="ru-RU" dirty="0"/>
              <a:t> – слог</a:t>
            </a:r>
            <a:r>
              <a:rPr lang="ru-RU" dirty="0" smtClean="0"/>
              <a:t>).</a:t>
            </a:r>
          </a:p>
          <a:p>
            <a:r>
              <a:rPr lang="ru-RU" dirty="0"/>
              <a:t>Вся оперативная память машины разделена на слова. </a:t>
            </a:r>
            <a:r>
              <a:rPr lang="ru-RU" i="1" dirty="0"/>
              <a:t>Слово</a:t>
            </a:r>
            <a:r>
              <a:rPr lang="ru-RU" dirty="0"/>
              <a:t> – наименьшая адресуемая единица оперативной памяти, которая обрабатывается как единое целое.</a:t>
            </a:r>
            <a:endParaRPr lang="ru-RU" dirty="0" smtClean="0"/>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Методы поиска информации	</a:t>
            </a:r>
            <a:endParaRPr lang="ru-RU" dirty="0"/>
          </a:p>
        </p:txBody>
      </p:sp>
      <p:sp>
        <p:nvSpPr>
          <p:cNvPr id="3" name="Содержимое 2"/>
          <p:cNvSpPr>
            <a:spLocks noGrp="1"/>
          </p:cNvSpPr>
          <p:nvPr>
            <p:ph idx="1"/>
          </p:nvPr>
        </p:nvSpPr>
        <p:spPr/>
        <p:txBody>
          <a:bodyPr>
            <a:normAutofit fontScale="85000" lnSpcReduction="10000"/>
          </a:bodyPr>
          <a:lstStyle/>
          <a:p>
            <a:r>
              <a:rPr lang="ru-RU" dirty="0" smtClean="0"/>
              <a:t> </a:t>
            </a:r>
            <a:r>
              <a:rPr lang="ru-RU" dirty="0"/>
              <a:t>Для поиска информации применяются два основных метода</a:t>
            </a:r>
            <a:r>
              <a:rPr lang="ru-RU" dirty="0" smtClean="0"/>
              <a:t>:</a:t>
            </a:r>
          </a:p>
          <a:p>
            <a:r>
              <a:rPr lang="ru-RU" sz="1900" i="1" dirty="0"/>
              <a:t>1) адресный поиск</a:t>
            </a:r>
            <a:r>
              <a:rPr lang="ru-RU" sz="1900" b="1" i="1" dirty="0"/>
              <a:t>,</a:t>
            </a:r>
            <a:r>
              <a:rPr lang="ru-RU" sz="1900" dirty="0"/>
              <a:t> когда каждому слову памяти соответствует некоторый код (адрес), определяющий его местоположение в памяти (в различных компьютерах существует большое разнообразие способов адресации</a:t>
            </a:r>
            <a:r>
              <a:rPr lang="ru-RU" sz="1900" dirty="0" smtClean="0"/>
              <a:t>);</a:t>
            </a:r>
          </a:p>
          <a:p>
            <a:r>
              <a:rPr lang="ru-RU" sz="1900" i="1" dirty="0"/>
              <a:t>2) безадресный поиск,</a:t>
            </a:r>
            <a:r>
              <a:rPr lang="ru-RU" sz="1900" dirty="0"/>
              <a:t> осуществляемый не по адресу, а по другим признакам</a:t>
            </a:r>
            <a:r>
              <a:rPr lang="ru-RU" sz="1900" dirty="0" smtClean="0"/>
              <a:t>.</a:t>
            </a:r>
          </a:p>
          <a:p>
            <a:r>
              <a:rPr lang="ru-RU" sz="2000" i="1" dirty="0"/>
              <a:t>а</a:t>
            </a:r>
            <a:r>
              <a:rPr lang="ru-RU" sz="2000" i="1" dirty="0" smtClean="0"/>
              <a:t>) стековая </a:t>
            </a:r>
            <a:r>
              <a:rPr lang="ru-RU" sz="2000" i="1" dirty="0"/>
              <a:t>память</a:t>
            </a:r>
            <a:r>
              <a:rPr lang="ru-RU" sz="2000" dirty="0"/>
              <a:t> (или магазинная) – одномерная память, представляющая набор ячеек, где могут быть записаны фрагменты программ, считывание которых осуществляется по указателю в порядке, обратном записи</a:t>
            </a:r>
            <a:r>
              <a:rPr lang="ru-RU" sz="2000" dirty="0" smtClean="0"/>
              <a:t>;</a:t>
            </a:r>
          </a:p>
          <a:p>
            <a:r>
              <a:rPr lang="ru-RU" sz="2000" i="1" dirty="0"/>
              <a:t>б</a:t>
            </a:r>
            <a:r>
              <a:rPr lang="ru-RU" sz="2000" i="1" dirty="0" smtClean="0"/>
              <a:t>) ассоциативная </a:t>
            </a:r>
            <a:r>
              <a:rPr lang="ru-RU" sz="2000" i="1" dirty="0"/>
              <a:t>память</a:t>
            </a:r>
            <a:r>
              <a:rPr lang="ru-RU" sz="2000" dirty="0"/>
              <a:t>, поиск информации в которой осуществляется одновременно во всех ячейках памяти по ее содержанию (содержимому), ассоциативному признаку, что позволяет в некоторых случаях существенно ускорить поиск и обработку данных</a:t>
            </a:r>
            <a:r>
              <a:rPr lang="ru-RU" sz="2000" dirty="0" smtClean="0"/>
              <a:t>.</a:t>
            </a:r>
          </a:p>
          <a:p>
            <a:r>
              <a:rPr lang="ru-RU" sz="2000" dirty="0"/>
              <a:t>Способ организации памяти, когда каждая программа может оперировать с адресным пространством, превышающим объем оперативной памяти, называется виртуальной (кажущейся) </a:t>
            </a:r>
            <a:r>
              <a:rPr lang="ru-RU" sz="2000" dirty="0" smtClean="0"/>
              <a:t>памятью</a:t>
            </a:r>
            <a:r>
              <a:rPr lang="ru-RU" sz="2000" dirty="0"/>
              <a:t>.</a:t>
            </a:r>
            <a:endParaRPr lang="ru-RU" sz="19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t>Центральный процессор </a:t>
            </a:r>
            <a:r>
              <a:rPr lang="ru-RU" sz="3600" dirty="0"/>
              <a:t>(</a:t>
            </a:r>
            <a:r>
              <a:rPr lang="en-US" sz="3600" dirty="0"/>
              <a:t>CPU</a:t>
            </a:r>
            <a:r>
              <a:rPr lang="ru-RU" sz="3600" dirty="0"/>
              <a:t> – </a:t>
            </a:r>
            <a:r>
              <a:rPr lang="en-US" sz="3600" dirty="0"/>
              <a:t>central processing unit</a:t>
            </a:r>
            <a:r>
              <a:rPr lang="ru-RU" sz="3600" dirty="0"/>
              <a:t>)</a:t>
            </a:r>
          </a:p>
        </p:txBody>
      </p:sp>
      <p:sp>
        <p:nvSpPr>
          <p:cNvPr id="3" name="Содержимое 2"/>
          <p:cNvSpPr>
            <a:spLocks noGrp="1"/>
          </p:cNvSpPr>
          <p:nvPr>
            <p:ph idx="1"/>
          </p:nvPr>
        </p:nvSpPr>
        <p:spPr>
          <a:xfrm>
            <a:off x="457200" y="1600200"/>
            <a:ext cx="8229600" cy="4900634"/>
          </a:xfrm>
        </p:spPr>
        <p:txBody>
          <a:bodyPr>
            <a:normAutofit fontScale="70000" lnSpcReduction="20000"/>
          </a:bodyPr>
          <a:lstStyle/>
          <a:p>
            <a:r>
              <a:rPr lang="ru-RU" dirty="0"/>
              <a:t>(ЦП) предназначен для преобразования информации в соответствии с выполняемой программой, управления вычислительным процессом и устройствами, работающими совместно с ним</a:t>
            </a:r>
            <a:r>
              <a:rPr lang="ru-RU" dirty="0" smtClean="0"/>
              <a:t>.</a:t>
            </a:r>
          </a:p>
          <a:p>
            <a:r>
              <a:rPr lang="ru-RU" dirty="0"/>
              <a:t>К основным функциям ЦП могут быть отнесены следующие:</a:t>
            </a:r>
          </a:p>
          <a:p>
            <a:r>
              <a:rPr lang="ru-RU" dirty="0"/>
              <a:t>обращение к ОП, декодирование и выполнение команд программы в указанном порядке;</a:t>
            </a:r>
          </a:p>
          <a:p>
            <a:r>
              <a:rPr lang="ru-RU" dirty="0"/>
              <a:t>передача данных из оперативной памяти во внешние устройства и из внешних устройств в оперативную память;</a:t>
            </a:r>
          </a:p>
          <a:p>
            <a:r>
              <a:rPr lang="ru-RU" dirty="0"/>
              <a:t>ответы на запросы внешних устройств;</a:t>
            </a:r>
          </a:p>
          <a:p>
            <a:r>
              <a:rPr lang="ru-RU" dirty="0"/>
              <a:t>синхронизация работы всех элементов вычислительной машины</a:t>
            </a:r>
            <a:r>
              <a:rPr lang="ru-RU" dirty="0" smtClean="0"/>
              <a:t>.</a:t>
            </a:r>
          </a:p>
          <a:p>
            <a:r>
              <a:rPr lang="ru-RU" i="1" dirty="0"/>
              <a:t>1. Традиционный машинный уровень</a:t>
            </a:r>
            <a:r>
              <a:rPr lang="ru-RU" dirty="0"/>
              <a:t>. Он доступен пользователю и определяется набором из нескольких десятков или сотен сравнительно простых команд</a:t>
            </a:r>
            <a:r>
              <a:rPr lang="ru-RU" dirty="0" smtClean="0"/>
              <a:t>.</a:t>
            </a:r>
          </a:p>
          <a:p>
            <a:endParaRPr lang="ru-RU" dirty="0" smtClean="0"/>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Структура машинного слова</a:t>
            </a:r>
            <a:endParaRPr lang="ru-RU" dirty="0"/>
          </a:p>
        </p:txBody>
      </p:sp>
      <p:pic>
        <p:nvPicPr>
          <p:cNvPr id="16390" name="Picture 6"/>
          <p:cNvPicPr>
            <a:picLocks noGrp="1" noChangeAspect="1" noChangeArrowheads="1"/>
          </p:cNvPicPr>
          <p:nvPr>
            <p:ph idx="1"/>
          </p:nvPr>
        </p:nvPicPr>
        <p:blipFill>
          <a:blip r:embed="rId2" cstate="print"/>
          <a:srcRect/>
          <a:stretch>
            <a:fillRect/>
          </a:stretch>
        </p:blipFill>
        <p:spPr bwMode="auto">
          <a:xfrm>
            <a:off x="1176337" y="1629569"/>
            <a:ext cx="6791325" cy="446722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ru-RU" i="1" dirty="0" smtClean="0"/>
              <a:t>2.  Микропрограммный уровень.</a:t>
            </a:r>
            <a:r>
              <a:rPr lang="ru-RU" dirty="0" smtClean="0"/>
              <a:t> Принцип микропрограммирования был предложен Моррисом </a:t>
            </a:r>
            <a:r>
              <a:rPr lang="ru-RU" dirty="0" err="1" smtClean="0"/>
              <a:t>Уилкесом</a:t>
            </a:r>
            <a:r>
              <a:rPr lang="ru-RU" dirty="0" smtClean="0"/>
              <a:t> в 1951 г. </a:t>
            </a:r>
          </a:p>
          <a:p>
            <a:r>
              <a:rPr lang="ru-RU" dirty="0" smtClean="0"/>
              <a:t>Принцип </a:t>
            </a:r>
            <a:r>
              <a:rPr lang="ru-RU" dirty="0"/>
              <a:t>микропрограммного управления основан на замене управляющих логических схем специальной программой, хранящейся в специальном запоминающем устройстве (ПЗУ), называемым памятью микрокоманд (</a:t>
            </a:r>
            <a:r>
              <a:rPr lang="ru-RU" dirty="0" err="1"/>
              <a:t>микроприказов</a:t>
            </a:r>
            <a:r>
              <a:rPr lang="ru-RU" dirty="0"/>
              <a:t>) или управляющем памятью</a:t>
            </a:r>
            <a:r>
              <a:rPr lang="ru-RU" dirty="0" smtClean="0"/>
              <a:t>.</a:t>
            </a:r>
          </a:p>
          <a:p>
            <a:r>
              <a:rPr lang="ru-RU" dirty="0"/>
              <a:t>Практически происходит разложение сложной логической операции (необходимой для выполнения машинных команд) на элементарные, которые выполняются аппаратно с помощью простейших электронных схем. Эти схемы реализуют элементы математической логики (булевой алгебры</a:t>
            </a:r>
            <a:r>
              <a:rPr lang="ru-RU" dirty="0" smtClean="0"/>
              <a:t>).</a:t>
            </a:r>
          </a:p>
          <a:p>
            <a:r>
              <a:rPr lang="ru-RU" dirty="0"/>
              <a:t>В рамках выполнения функций управления вычислительным процессом, в том числе и для обеспечения режима мультипрограммирования, характерного для всех современных ЭВМ, важную роль играет ЦП. Под мультипрограммированием понимается такой режим работы, когда две или более задачи, одновременно находящиеся в оперативной памяти, используют ЦП попеременно.</a:t>
            </a: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Мультипрограммный режим работы ЦП </a:t>
            </a:r>
            <a:endParaRPr lang="ru-RU" dirty="0"/>
          </a:p>
        </p:txBody>
      </p:sp>
      <p:pic>
        <p:nvPicPr>
          <p:cNvPr id="17410" name="Picture 2"/>
          <p:cNvPicPr>
            <a:picLocks noGrp="1" noChangeAspect="1" noChangeArrowheads="1"/>
          </p:cNvPicPr>
          <p:nvPr>
            <p:ph idx="1"/>
          </p:nvPr>
        </p:nvPicPr>
        <p:blipFill>
          <a:blip r:embed="rId2" cstate="print"/>
          <a:srcRect/>
          <a:stretch>
            <a:fillRect/>
          </a:stretch>
        </p:blipFill>
        <p:spPr bwMode="auto">
          <a:xfrm>
            <a:off x="785786" y="1943894"/>
            <a:ext cx="7215238" cy="398543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Блок – схема ЦП.</a:t>
            </a:r>
            <a:endParaRPr lang="ru-RU" dirty="0"/>
          </a:p>
        </p:txBody>
      </p:sp>
      <p:pic>
        <p:nvPicPr>
          <p:cNvPr id="18434" name="Picture 2"/>
          <p:cNvPicPr>
            <a:picLocks noGrp="1" noChangeAspect="1" noChangeArrowheads="1"/>
          </p:cNvPicPr>
          <p:nvPr>
            <p:ph idx="1"/>
          </p:nvPr>
        </p:nvPicPr>
        <p:blipFill>
          <a:blip r:embed="rId2" cstate="print"/>
          <a:srcRect/>
          <a:stretch>
            <a:fillRect/>
          </a:stretch>
        </p:blipFill>
        <p:spPr bwMode="auto">
          <a:xfrm>
            <a:off x="1428728" y="1500174"/>
            <a:ext cx="6357981" cy="49292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r>
              <a:rPr lang="ru-RU" dirty="0"/>
              <a:t>По мере развития технических средств компьютеров ряд функций ЦП передается на периферию. Создаются специализированные (периферийные) процессоры, которые аппаратно реализуют ряд часто используемых функций компьютеров, способствуя значительному повышению производительности компьютеров при выполнении основных операций по обработке информации</a:t>
            </a:r>
            <a:r>
              <a:rPr lang="ru-RU" dirty="0" smtClean="0"/>
              <a:t>.</a:t>
            </a:r>
          </a:p>
          <a:p>
            <a:endParaRPr lang="ru-RU" dirty="0"/>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ru-RU" i="1" dirty="0"/>
              <a:t>ЦП</a:t>
            </a:r>
            <a:r>
              <a:rPr lang="ru-RU" dirty="0"/>
              <a:t> – одно из важнейших устройств, определяющих производительность компьютера или его быстродействие. Можно выделить четыре типа оценки быстродействия компьютера:</a:t>
            </a:r>
          </a:p>
          <a:p>
            <a:r>
              <a:rPr lang="ru-RU" i="1" dirty="0"/>
              <a:t>1) пиковая,</a:t>
            </a:r>
            <a:r>
              <a:rPr lang="ru-RU" dirty="0"/>
              <a:t> или регистр-регистр (</a:t>
            </a:r>
            <a:r>
              <a:rPr lang="en-US" dirty="0"/>
              <a:t>R</a:t>
            </a:r>
            <a:r>
              <a:rPr lang="ru-RU" dirty="0"/>
              <a:t>-</a:t>
            </a:r>
            <a:r>
              <a:rPr lang="en-US" dirty="0"/>
              <a:t>R</a:t>
            </a:r>
            <a:r>
              <a:rPr lang="ru-RU" dirty="0"/>
              <a:t>), – предельная производительность ЦП, не учитывающая время обращения к ОП;</a:t>
            </a:r>
          </a:p>
          <a:p>
            <a:r>
              <a:rPr lang="ru-RU" i="1" dirty="0"/>
              <a:t>2) номинальная</a:t>
            </a:r>
            <a:r>
              <a:rPr lang="ru-RU" dirty="0"/>
              <a:t> (с учетом времени обращения к ОП (ЦП + ОП));</a:t>
            </a:r>
          </a:p>
          <a:p>
            <a:r>
              <a:rPr lang="ru-RU" i="1" dirty="0"/>
              <a:t>3) системная</a:t>
            </a:r>
            <a:r>
              <a:rPr lang="ru-RU" dirty="0"/>
              <a:t> (дополнительно учитывающая системное программное обеспечение, обеспечивающее работу ЭВМ);</a:t>
            </a:r>
          </a:p>
          <a:p>
            <a:r>
              <a:rPr lang="ru-RU" i="1" dirty="0"/>
              <a:t>4) эксплуатационная </a:t>
            </a:r>
            <a:r>
              <a:rPr lang="ru-RU" dirty="0"/>
              <a:t>– скорость выполнения прикладных программ</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b="1" dirty="0"/>
              <a:t>Устройства ввода-вывода (УВВ), или периферийные устройства (ПУ).</a:t>
            </a:r>
            <a:endParaRPr lang="ru-RU" sz="3600" dirty="0"/>
          </a:p>
        </p:txBody>
      </p:sp>
      <p:sp>
        <p:nvSpPr>
          <p:cNvPr id="3" name="Содержимое 2"/>
          <p:cNvSpPr>
            <a:spLocks noGrp="1"/>
          </p:cNvSpPr>
          <p:nvPr>
            <p:ph idx="1"/>
          </p:nvPr>
        </p:nvSpPr>
        <p:spPr/>
        <p:txBody>
          <a:bodyPr>
            <a:normAutofit fontScale="85000" lnSpcReduction="20000"/>
          </a:bodyPr>
          <a:lstStyle/>
          <a:p>
            <a:r>
              <a:rPr lang="ru-RU" dirty="0"/>
              <a:t>Такие устройства компьютера используются для ввода-вывода, подготовки данных и запоминания больших объемов информации</a:t>
            </a:r>
            <a:r>
              <a:rPr lang="ru-RU" dirty="0" smtClean="0"/>
              <a:t>.</a:t>
            </a:r>
          </a:p>
          <a:p>
            <a:r>
              <a:rPr lang="ru-RU" dirty="0"/>
              <a:t>Отличительная особенность УВВ в том, что они в процессе работы преобразуют форму представления информации, не изменяя ее содержания</a:t>
            </a:r>
            <a:r>
              <a:rPr lang="ru-RU" dirty="0" smtClean="0"/>
              <a:t>.</a:t>
            </a:r>
          </a:p>
          <a:p>
            <a:r>
              <a:rPr lang="ru-RU" dirty="0"/>
              <a:t>Для обмена с остальными устройствами компьютера используется множество самых разнообразных кодов, наиболее популярны следующие: </a:t>
            </a:r>
            <a:r>
              <a:rPr lang="en-US" dirty="0"/>
              <a:t>ASCII</a:t>
            </a:r>
            <a:r>
              <a:rPr lang="ru-RU" dirty="0"/>
              <a:t> (</a:t>
            </a:r>
            <a:r>
              <a:rPr lang="en-US" dirty="0"/>
              <a:t>American Standard Code for Information Interchange</a:t>
            </a:r>
            <a:r>
              <a:rPr lang="ru-RU" dirty="0" smtClean="0"/>
              <a:t>).</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251520" y="188640"/>
            <a:ext cx="8712968" cy="633670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179512" y="188640"/>
            <a:ext cx="8784976" cy="626469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6408712"/>
          </a:xfrm>
        </p:spPr>
        <p:txBody>
          <a:bodyPr>
            <a:normAutofit fontScale="85000" lnSpcReduction="20000"/>
          </a:bodyPr>
          <a:lstStyle/>
          <a:p>
            <a:r>
              <a:rPr lang="ru-RU" dirty="0" smtClean="0"/>
              <a:t>«Никакое экспоненциальное развитие не может длиться вечно, но придел этой «вечности» мы ещё можем отсрочить» - несколько загадочно предвещал 75- летний </a:t>
            </a:r>
            <a:r>
              <a:rPr lang="ru-RU" dirty="0" err="1" smtClean="0"/>
              <a:t>Мур</a:t>
            </a:r>
            <a:r>
              <a:rPr lang="ru-RU" dirty="0" smtClean="0"/>
              <a:t> в 2003 году.</a:t>
            </a:r>
          </a:p>
          <a:p>
            <a:r>
              <a:rPr lang="ru-RU" dirty="0" smtClean="0"/>
              <a:t>	Находящаяся в непрестанном поиске альтернативы кремневым чипом производители не слишком стремятся раскрывать свои карты, обычно они ссылаются на совместный план выпуска полупроводников до 2018 года по усовершенствованной кремниевой технологии.</a:t>
            </a:r>
          </a:p>
          <a:p>
            <a:r>
              <a:rPr lang="ru-RU" dirty="0" smtClean="0"/>
              <a:t>	Существует довольно много абстрактных моделей компьютеров на различных экзотических принципах – квантовый компьютер, компьютер на основе ДНК логики, молекулярный компьютер, нейтронный и тому подобное. Уже не один десяток лет идут разговоры о нейронном компьютере, однако по прежнему не видно перспектив его реализации.</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357166"/>
            <a:ext cx="7815290" cy="1500198"/>
          </a:xfrm>
        </p:spPr>
        <p:txBody>
          <a:bodyPr>
            <a:normAutofit fontScale="90000"/>
          </a:bodyPr>
          <a:lstStyle/>
          <a:p>
            <a:r>
              <a:rPr lang="ru-RU" sz="4000" dirty="0" smtClean="0"/>
              <a:t>Технические средства информатики</a:t>
            </a:r>
            <a:r>
              <a:rPr lang="ru-RU" dirty="0" smtClean="0"/>
              <a:t/>
            </a:r>
            <a:br>
              <a:rPr lang="ru-RU" dirty="0" smtClean="0"/>
            </a:br>
            <a:r>
              <a:rPr lang="ru-RU" sz="3100" dirty="0" smtClean="0"/>
              <a:t>Структура современных систем обработки информации.  </a:t>
            </a:r>
            <a:br>
              <a:rPr lang="ru-RU" sz="3100" dirty="0" smtClean="0"/>
            </a:br>
            <a:endParaRPr lang="ru-RU" sz="3100" dirty="0"/>
          </a:p>
        </p:txBody>
      </p:sp>
      <p:sp>
        <p:nvSpPr>
          <p:cNvPr id="3" name="Подзаголовок 2"/>
          <p:cNvSpPr>
            <a:spLocks noGrp="1"/>
          </p:cNvSpPr>
          <p:nvPr>
            <p:ph type="subTitle" idx="1"/>
          </p:nvPr>
        </p:nvSpPr>
        <p:spPr>
          <a:xfrm>
            <a:off x="1071538" y="2285992"/>
            <a:ext cx="7429552" cy="3929090"/>
          </a:xfrm>
        </p:spPr>
        <p:txBody>
          <a:bodyPr>
            <a:normAutofit/>
          </a:bodyPr>
          <a:lstStyle/>
          <a:p>
            <a:endParaRPr lang="ru-RU" dirty="0"/>
          </a:p>
        </p:txBody>
      </p:sp>
      <p:pic>
        <p:nvPicPr>
          <p:cNvPr id="15363" name="Picture 3"/>
          <p:cNvPicPr>
            <a:picLocks noChangeAspect="1" noChangeArrowheads="1"/>
          </p:cNvPicPr>
          <p:nvPr/>
        </p:nvPicPr>
        <p:blipFill>
          <a:blip r:embed="rId2" cstate="print"/>
          <a:srcRect/>
          <a:stretch>
            <a:fillRect/>
          </a:stretch>
        </p:blipFill>
        <p:spPr bwMode="auto">
          <a:xfrm>
            <a:off x="285720" y="2000240"/>
            <a:ext cx="8429684" cy="450059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85729"/>
            <a:ext cx="7772400" cy="1357321"/>
          </a:xfrm>
        </p:spPr>
        <p:txBody>
          <a:bodyPr>
            <a:normAutofit fontScale="90000"/>
          </a:bodyPr>
          <a:lstStyle/>
          <a:p>
            <a:r>
              <a:rPr lang="ru-RU" dirty="0" smtClean="0"/>
              <a:t>Общие сведения о структуре компьютера</a:t>
            </a:r>
            <a:endParaRPr lang="ru-RU" dirty="0"/>
          </a:p>
        </p:txBody>
      </p:sp>
      <p:pic>
        <p:nvPicPr>
          <p:cNvPr id="1026" name="Picture 2"/>
          <p:cNvPicPr>
            <a:picLocks noChangeAspect="1" noChangeArrowheads="1"/>
          </p:cNvPicPr>
          <p:nvPr/>
        </p:nvPicPr>
        <p:blipFill>
          <a:blip r:embed="rId2" cstate="print"/>
          <a:srcRect/>
          <a:stretch>
            <a:fillRect/>
          </a:stretch>
        </p:blipFill>
        <p:spPr bwMode="auto">
          <a:xfrm>
            <a:off x="714348" y="2071688"/>
            <a:ext cx="7572428" cy="3000386"/>
          </a:xfrm>
          <a:prstGeom prst="rect">
            <a:avLst/>
          </a:prstGeom>
          <a:noFill/>
          <a:ln w="9525">
            <a:noFill/>
            <a:miter lim="800000"/>
            <a:headEnd/>
            <a:tailEnd/>
          </a:ln>
          <a:effectLst/>
        </p:spPr>
      </p:pic>
      <p:sp>
        <p:nvSpPr>
          <p:cNvPr id="1029" name="Rectangle 5"/>
          <p:cNvSpPr>
            <a:spLocks noGrp="1" noChangeArrowheads="1"/>
          </p:cNvSpPr>
          <p:nvPr>
            <p:ph type="subTitle" idx="1"/>
          </p:nvPr>
        </p:nvSpPr>
        <p:spPr bwMode="auto">
          <a:xfrm>
            <a:off x="714348" y="5214950"/>
            <a:ext cx="7429552"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rPr>
              <a:t>Блок-схема оборудования компьютера:</a:t>
            </a:r>
            <a:endParaRPr kumimoji="0" lang="ru-RU" sz="1600" b="0" i="0" u="none" strike="noStrike" cap="none" normalizeH="0" baseline="0" dirty="0" smtClean="0">
              <a:ln>
                <a:noFill/>
              </a:ln>
              <a:solidFill>
                <a:schemeClr val="tx1"/>
              </a:solidFill>
              <a:effectLst/>
              <a:latin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rPr>
              <a:t>УВВ – устройство ввода-вывода; ОП – оперативная память;</a:t>
            </a:r>
            <a:endParaRPr kumimoji="0" lang="ru-RU" sz="1600" b="0" i="0" u="none" strike="noStrike" cap="none" normalizeH="0" baseline="0" dirty="0" smtClean="0">
              <a:ln>
                <a:noFill/>
              </a:ln>
              <a:solidFill>
                <a:schemeClr val="tx1"/>
              </a:solidFill>
              <a:effectLst/>
              <a:latin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ru-RU" sz="1600" b="0" i="0" u="none" strike="noStrike" cap="none" normalizeH="0" baseline="0" dirty="0" smtClean="0">
                <a:ln>
                  <a:noFill/>
                </a:ln>
                <a:solidFill>
                  <a:schemeClr val="tx1"/>
                </a:solidFill>
                <a:effectLst/>
                <a:latin typeface="Arial" pitchFamily="34" charset="0"/>
                <a:ea typeface="Times New Roman" pitchFamily="18" charset="0"/>
              </a:rPr>
              <a:t>АЛУ – арифметико-логическое устройство; УУ – устройство управления</a:t>
            </a:r>
            <a:endParaRPr kumimoji="0" lang="ru-RU" sz="1600" b="0" i="0" u="none" strike="noStrike" cap="none" normalizeH="0" baseline="0" dirty="0" smtClean="0">
              <a:ln>
                <a:noFill/>
              </a:ln>
              <a:solidFill>
                <a:schemeClr val="tx1"/>
              </a:solidFill>
              <a:effectLst/>
              <a:latin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58204" cy="1225536"/>
          </a:xfrm>
        </p:spPr>
        <p:txBody>
          <a:bodyPr>
            <a:normAutofit fontScale="90000"/>
          </a:bodyPr>
          <a:lstStyle/>
          <a:p>
            <a:r>
              <a:rPr lang="ru-RU" sz="3200" dirty="0" smtClean="0"/>
              <a:t>Оперативная память(ОП)(основная </a:t>
            </a:r>
            <a:r>
              <a:rPr lang="en-US" sz="3200" dirty="0" smtClean="0"/>
              <a:t>Main Memory</a:t>
            </a:r>
            <a:r>
              <a:rPr lang="ru-RU" sz="3200" dirty="0" smtClean="0"/>
              <a:t>), или оперативное запоминающее устройство (ОЗУ)</a:t>
            </a:r>
            <a:endParaRPr lang="ru-RU" sz="3200" dirty="0"/>
          </a:p>
        </p:txBody>
      </p:sp>
      <p:sp>
        <p:nvSpPr>
          <p:cNvPr id="3" name="Содержимое 2"/>
          <p:cNvSpPr>
            <a:spLocks noGrp="1"/>
          </p:cNvSpPr>
          <p:nvPr>
            <p:ph idx="1"/>
          </p:nvPr>
        </p:nvSpPr>
        <p:spPr>
          <a:xfrm>
            <a:off x="457200" y="1857364"/>
            <a:ext cx="8229600" cy="4268799"/>
          </a:xfrm>
        </p:spPr>
        <p:txBody>
          <a:bodyPr>
            <a:normAutofit/>
          </a:bodyPr>
          <a:lstStyle/>
          <a:p>
            <a:r>
              <a:rPr lang="ru-RU" sz="1800" dirty="0" smtClean="0"/>
              <a:t>Это пассивное </a:t>
            </a:r>
            <a:r>
              <a:rPr lang="ru-RU" sz="1800" dirty="0"/>
              <a:t>устройство, являющееся непосредственным местом хранения программ и обрабатываемых по этим </a:t>
            </a:r>
            <a:r>
              <a:rPr lang="ru-RU" sz="1800" dirty="0" smtClean="0"/>
              <a:t>программам данных.</a:t>
            </a:r>
          </a:p>
          <a:p>
            <a:r>
              <a:rPr lang="ru-RU" sz="1800" dirty="0" smtClean="0"/>
              <a:t>Запоминающие устройства, </a:t>
            </a:r>
            <a:r>
              <a:rPr lang="ru-RU" sz="1800" dirty="0"/>
              <a:t>не ограничиваются оперативной памятью, представляя собой систему, которая наряду с центральным процессором относится к тем критическим узлам, которые оказывают решающее влияние на его производительность</a:t>
            </a:r>
            <a:r>
              <a:rPr lang="ru-RU" sz="1800" dirty="0" smtClean="0"/>
              <a:t>.</a:t>
            </a:r>
          </a:p>
          <a:p>
            <a:r>
              <a:rPr lang="ru-RU" sz="1800" dirty="0"/>
              <a:t>Эта подсистема построена по иерархическому принципу. Каждый уровень отличается от соседнего как быстродействием, так и объемом, причем быстродействие от уровня к уровню уменьшается, а объем увеличивается. На верхних уровнях иерархии (выше ОП) находятся сверхоперативные запоминающие устройства (СОЗУ), работающие в составе центрального процессора, а на нижнем уровне – внешние запоминающие устройства (или внешняя память).</a:t>
            </a:r>
          </a:p>
          <a:p>
            <a:endParaRPr lang="ru-RU"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Кэш – память.</a:t>
            </a:r>
            <a:endParaRPr lang="ru-RU" sz="3200" dirty="0"/>
          </a:p>
        </p:txBody>
      </p:sp>
      <p:sp>
        <p:nvSpPr>
          <p:cNvPr id="3" name="Содержимое 2"/>
          <p:cNvSpPr>
            <a:spLocks noGrp="1"/>
          </p:cNvSpPr>
          <p:nvPr>
            <p:ph idx="1"/>
          </p:nvPr>
        </p:nvSpPr>
        <p:spPr>
          <a:xfrm>
            <a:off x="428596" y="1428736"/>
            <a:ext cx="8229600" cy="5000660"/>
          </a:xfrm>
        </p:spPr>
        <p:txBody>
          <a:bodyPr>
            <a:normAutofit lnSpcReduction="10000"/>
          </a:bodyPr>
          <a:lstStyle/>
          <a:p>
            <a:r>
              <a:rPr lang="ru-RU" sz="1800" dirty="0"/>
              <a:t>Между ОП и центральным процессором, а также между внешней памятью и ОП может находиться так называемая кэш-память (</a:t>
            </a:r>
            <a:r>
              <a:rPr lang="en-US" sz="1800" dirty="0"/>
              <a:t>Cache</a:t>
            </a:r>
            <a:r>
              <a:rPr lang="ru-RU" sz="1800" dirty="0"/>
              <a:t>) небольшой емкости и со значительно меньшим временем обращения, чем память нижнего уровня</a:t>
            </a:r>
            <a:r>
              <a:rPr lang="ru-RU" sz="1800" dirty="0" smtClean="0"/>
              <a:t>.</a:t>
            </a:r>
          </a:p>
          <a:p>
            <a:r>
              <a:rPr lang="ru-RU" sz="1800" dirty="0"/>
              <a:t>Кэш-память имеет многоуровневую архитектуру (здесь речь идет о кэш-памяти, располагаемой между ЦП и ОП). Кэш первого уровня (</a:t>
            </a:r>
            <a:r>
              <a:rPr lang="en-US" sz="1800" dirty="0"/>
              <a:t>L</a:t>
            </a:r>
            <a:r>
              <a:rPr lang="ru-RU" sz="1800" dirty="0"/>
              <a:t>1) имеет небольшой объем, располагается в ядре ЦП и работает на той же частоте, что и узлы ЦП. В мощных процессорных архитектурах она разделена на кэш-инструкций (</a:t>
            </a:r>
            <a:r>
              <a:rPr lang="en-US" sz="1800" dirty="0"/>
              <a:t>I</a:t>
            </a:r>
            <a:r>
              <a:rPr lang="ru-RU" sz="1800" dirty="0"/>
              <a:t>-</a:t>
            </a:r>
            <a:r>
              <a:rPr lang="en-US" sz="1800" dirty="0"/>
              <a:t>Cache</a:t>
            </a:r>
            <a:r>
              <a:rPr lang="ru-RU" sz="1800" dirty="0"/>
              <a:t>-</a:t>
            </a:r>
            <a:r>
              <a:rPr lang="en-US" sz="1800" dirty="0"/>
              <a:t>Instruction Cache</a:t>
            </a:r>
            <a:r>
              <a:rPr lang="ru-RU" sz="1800" dirty="0"/>
              <a:t>) и кэш-данных (</a:t>
            </a:r>
            <a:r>
              <a:rPr lang="en-US" sz="1800" dirty="0"/>
              <a:t>D</a:t>
            </a:r>
            <a:r>
              <a:rPr lang="ru-RU" sz="1800" dirty="0"/>
              <a:t>-</a:t>
            </a:r>
            <a:r>
              <a:rPr lang="en-US" sz="1800" dirty="0"/>
              <a:t>Cache</a:t>
            </a:r>
            <a:r>
              <a:rPr lang="ru-RU" sz="1800" dirty="0"/>
              <a:t>-</a:t>
            </a:r>
            <a:r>
              <a:rPr lang="en-US" sz="1800" dirty="0"/>
              <a:t>Data Cache</a:t>
            </a:r>
            <a:r>
              <a:rPr lang="ru-RU" sz="1800" dirty="0"/>
              <a:t>). Это так называемая гарвардская архитектура </a:t>
            </a:r>
            <a:r>
              <a:rPr lang="ru-RU" sz="1800" dirty="0" err="1"/>
              <a:t>кэша</a:t>
            </a:r>
            <a:r>
              <a:rPr lang="ru-RU" sz="1800" dirty="0"/>
              <a:t>. Обеспечение очень высокой скорости считывания связано с ограничением объема этой памяти (от 16 до 32 Кбайт</a:t>
            </a:r>
            <a:r>
              <a:rPr lang="ru-RU" sz="1800" dirty="0" smtClean="0"/>
              <a:t>).</a:t>
            </a:r>
          </a:p>
          <a:p>
            <a:r>
              <a:rPr lang="ru-RU" sz="1800" dirty="0"/>
              <a:t>Кэш-память второго уровня (</a:t>
            </a:r>
            <a:r>
              <a:rPr lang="en-US" sz="1800" dirty="0"/>
              <a:t>L</a:t>
            </a:r>
            <a:r>
              <a:rPr lang="ru-RU" sz="1800" dirty="0"/>
              <a:t>2), как правило, унифицирована, т.е. может содержать как команды, так и данные. Если она встроена в ядро ЦП, то говорят об </a:t>
            </a:r>
            <a:r>
              <a:rPr lang="en-US" sz="1800" dirty="0"/>
              <a:t>S</a:t>
            </a:r>
            <a:r>
              <a:rPr lang="ru-RU" sz="1800" dirty="0"/>
              <a:t>-</a:t>
            </a:r>
            <a:r>
              <a:rPr lang="en-US" sz="1800" dirty="0"/>
              <a:t>Cache</a:t>
            </a:r>
            <a:r>
              <a:rPr lang="ru-RU" sz="1800" dirty="0"/>
              <a:t> (</a:t>
            </a:r>
            <a:r>
              <a:rPr lang="en-US" sz="1800" dirty="0"/>
              <a:t>Secondary Cache</a:t>
            </a:r>
            <a:r>
              <a:rPr lang="ru-RU" sz="1800" dirty="0"/>
              <a:t> – вторичный кэш), его объем составляет от одного до нескольких мегабайт; в противном случае вторичный кэш называется В-</a:t>
            </a:r>
            <a:r>
              <a:rPr lang="en-US" sz="1800" dirty="0"/>
              <a:t>Cache</a:t>
            </a:r>
            <a:r>
              <a:rPr lang="ru-RU" sz="1800" dirty="0"/>
              <a:t> (</a:t>
            </a:r>
            <a:r>
              <a:rPr lang="en-US" sz="1800" dirty="0"/>
              <a:t>Backup Cache</a:t>
            </a:r>
            <a:r>
              <a:rPr lang="ru-RU" sz="1800" dirty="0"/>
              <a:t> – резервный кэш</a:t>
            </a:r>
            <a:r>
              <a:rPr lang="ru-RU" sz="1800" dirty="0" smtClean="0"/>
              <a:t>).</a:t>
            </a:r>
          </a:p>
          <a:p>
            <a:r>
              <a:rPr lang="ru-RU" sz="1800" dirty="0"/>
              <a:t>кэш третьего уровня (</a:t>
            </a:r>
            <a:r>
              <a:rPr lang="en-US" sz="1800" dirty="0"/>
              <a:t>L</a:t>
            </a:r>
            <a:r>
              <a:rPr lang="ru-RU" sz="1800" dirty="0"/>
              <a:t>3) вне процессора. Встроенный кэш третьего уровня именуется Т-</a:t>
            </a:r>
            <a:r>
              <a:rPr lang="en-US" sz="1800" dirty="0"/>
              <a:t>Cache</a:t>
            </a:r>
            <a:r>
              <a:rPr lang="ru-RU" sz="1800" dirty="0"/>
              <a:t> (</a:t>
            </a:r>
            <a:r>
              <a:rPr lang="en-US" sz="1800" dirty="0"/>
              <a:t>Ternary Cache</a:t>
            </a:r>
            <a:r>
              <a:rPr lang="ru-RU" sz="1800" dirty="0"/>
              <a:t> – третичный кэш).</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85794"/>
          </a:xfrm>
        </p:spPr>
        <p:txBody>
          <a:bodyPr>
            <a:normAutofit/>
          </a:bodyPr>
          <a:lstStyle/>
          <a:p>
            <a:r>
              <a:rPr lang="ru-RU" dirty="0" smtClean="0"/>
              <a:t>Физическая организация памяти</a:t>
            </a:r>
            <a:endParaRPr lang="ru-RU" dirty="0"/>
          </a:p>
        </p:txBody>
      </p:sp>
      <p:sp>
        <p:nvSpPr>
          <p:cNvPr id="3" name="Содержимое 2"/>
          <p:cNvSpPr>
            <a:spLocks noGrp="1"/>
          </p:cNvSpPr>
          <p:nvPr>
            <p:ph idx="1"/>
          </p:nvPr>
        </p:nvSpPr>
        <p:spPr>
          <a:xfrm>
            <a:off x="457200" y="642918"/>
            <a:ext cx="8229600" cy="6000792"/>
          </a:xfrm>
        </p:spPr>
        <p:txBody>
          <a:bodyPr>
            <a:normAutofit fontScale="55000" lnSpcReduction="20000"/>
          </a:bodyPr>
          <a:lstStyle/>
          <a:p>
            <a:r>
              <a:rPr lang="ru-RU" sz="3800" dirty="0"/>
              <a:t>Микросхемы памяти выпускаются в виде ЗУПВ (</a:t>
            </a:r>
            <a:r>
              <a:rPr lang="en-US" sz="3800" dirty="0"/>
              <a:t>RAM</a:t>
            </a:r>
            <a:r>
              <a:rPr lang="ru-RU" sz="3800" dirty="0"/>
              <a:t> </a:t>
            </a:r>
            <a:r>
              <a:rPr lang="ru-RU" sz="3800" dirty="0">
                <a:sym typeface="Symbol"/>
              </a:rPr>
              <a:t></a:t>
            </a:r>
            <a:r>
              <a:rPr lang="ru-RU" sz="3800" dirty="0"/>
              <a:t> </a:t>
            </a:r>
            <a:r>
              <a:rPr lang="ru-RU" sz="3800" dirty="0">
                <a:sym typeface="Symbol"/>
              </a:rPr>
              <a:t></a:t>
            </a:r>
            <a:r>
              <a:rPr lang="ru-RU" sz="3800" dirty="0"/>
              <a:t> </a:t>
            </a:r>
            <a:r>
              <a:rPr lang="en-US" sz="3800" dirty="0"/>
              <a:t>DRAM</a:t>
            </a:r>
            <a:r>
              <a:rPr lang="ru-RU" sz="3800" dirty="0"/>
              <a:t>, SRAM) – запоминающего устройства с произвольным </a:t>
            </a:r>
            <a:r>
              <a:rPr lang="ru-RU" sz="3800" dirty="0" smtClean="0"/>
              <a:t>выборкой. </a:t>
            </a:r>
            <a:r>
              <a:rPr lang="en-US" sz="3800" dirty="0"/>
              <a:t>RAM</a:t>
            </a:r>
            <a:r>
              <a:rPr lang="ru-RU" sz="3800" dirty="0"/>
              <a:t> – </a:t>
            </a:r>
            <a:r>
              <a:rPr lang="en-US" sz="3800" dirty="0"/>
              <a:t>random access </a:t>
            </a:r>
            <a:r>
              <a:rPr lang="en-US" sz="3800" dirty="0" smtClean="0"/>
              <a:t>memory</a:t>
            </a:r>
            <a:endParaRPr lang="ru-RU" sz="3800" dirty="0" smtClean="0"/>
          </a:p>
          <a:p>
            <a:r>
              <a:rPr lang="en-US" sz="3800" dirty="0"/>
              <a:t>DRAM</a:t>
            </a:r>
            <a:r>
              <a:rPr lang="ru-RU" sz="3800" dirty="0"/>
              <a:t> – динамическая память, обладающая высокой степенью интеграции, низкой стоимостью и потребляемой мощно­стью, но сравнительно малым быстродействием. Эта разновидность микросхем используется в качестве основной (</a:t>
            </a:r>
            <a:r>
              <a:rPr lang="en-US" sz="3800" dirty="0"/>
              <a:t>Main Memory</a:t>
            </a:r>
            <a:r>
              <a:rPr lang="ru-RU" sz="3800" dirty="0"/>
              <a:t>) или оперативной памяти компьютера</a:t>
            </a:r>
            <a:r>
              <a:rPr lang="ru-RU" sz="3800" dirty="0" smtClean="0"/>
              <a:t>.</a:t>
            </a:r>
          </a:p>
          <a:p>
            <a:r>
              <a:rPr lang="en-US" sz="3800" dirty="0" smtClean="0"/>
              <a:t>SRAM</a:t>
            </a:r>
            <a:r>
              <a:rPr lang="ru-RU" sz="3800" dirty="0" smtClean="0"/>
              <a:t> – статическая память, наиболее быстрая, но более дорогая и с большим потреблением энергии, применяется в качестве внутренней памяти ЦП, а также в кэш-памяти. </a:t>
            </a:r>
            <a:endParaRPr lang="en-US" sz="3800" dirty="0" smtClean="0"/>
          </a:p>
          <a:p>
            <a:r>
              <a:rPr lang="ru-RU" sz="3800" dirty="0" smtClean="0"/>
              <a:t>Кроме </a:t>
            </a:r>
            <a:r>
              <a:rPr lang="ru-RU" sz="3800" dirty="0"/>
              <a:t>этого используются микросхемы ОП и в виде постоянных запоминающих устройств – ПЗУ (</a:t>
            </a:r>
            <a:r>
              <a:rPr lang="en-US" sz="3800" dirty="0"/>
              <a:t>ROM</a:t>
            </a:r>
            <a:r>
              <a:rPr lang="ru-RU" sz="3800" dirty="0"/>
              <a:t>)</a:t>
            </a:r>
            <a:r>
              <a:rPr lang="ru-RU" sz="3800" baseline="30000" dirty="0"/>
              <a:t>*</a:t>
            </a:r>
            <a:r>
              <a:rPr lang="ru-RU" sz="3800" dirty="0"/>
              <a:t>, из которых можно только считывать информацию (запись осуществляется на специальных устройствах-программаторах).</a:t>
            </a:r>
            <a:r>
              <a:rPr lang="ru-RU" sz="3800" dirty="0" smtClean="0"/>
              <a:t> </a:t>
            </a:r>
          </a:p>
          <a:p>
            <a:r>
              <a:rPr lang="ru-RU" sz="3800" dirty="0"/>
              <a:t>Разновидность ПЗУ – перепрограммируемые запоминающие устройства ППЗУ </a:t>
            </a:r>
            <a:r>
              <a:rPr lang="ru-RU" sz="3800" dirty="0" smtClean="0"/>
              <a:t>(</a:t>
            </a:r>
            <a:r>
              <a:rPr lang="en-US" sz="3800" dirty="0"/>
              <a:t>EPROM — Erasable Programming ROM.</a:t>
            </a:r>
            <a:r>
              <a:rPr lang="ru-RU" sz="3800" dirty="0" smtClean="0"/>
              <a:t>), </a:t>
            </a:r>
            <a:r>
              <a:rPr lang="ru-RU" sz="3800" dirty="0"/>
              <a:t>допускающие многократную перезапись на программаторах</a:t>
            </a:r>
            <a:r>
              <a:rPr lang="ru-RU" sz="3800" dirty="0" smtClean="0"/>
              <a:t> </a:t>
            </a:r>
            <a:r>
              <a:rPr lang="en-US" sz="3800" dirty="0" smtClean="0"/>
              <a:t> EPROM</a:t>
            </a:r>
            <a:r>
              <a:rPr lang="en-US" sz="3800" dirty="0"/>
              <a:t> — Erasable Programming ROM</a:t>
            </a:r>
            <a:r>
              <a:rPr lang="en-US" sz="3800" dirty="0" smtClean="0"/>
              <a:t>.</a:t>
            </a:r>
            <a:endParaRPr lang="ru-RU" sz="3800" dirty="0" smtClean="0"/>
          </a:p>
          <a:p>
            <a:r>
              <a:rPr lang="ru-RU" sz="3800" dirty="0"/>
              <a:t>Один из наиболее распространенных типов этой памяти – электрически стираемая флэш-память (</a:t>
            </a:r>
            <a:r>
              <a:rPr lang="en-US" sz="3800" dirty="0"/>
              <a:t>Flash RAM</a:t>
            </a:r>
            <a:r>
              <a:rPr lang="ru-RU" sz="3800" dirty="0"/>
              <a:t>).</a:t>
            </a:r>
          </a:p>
          <a:p>
            <a:endParaRPr lang="ru-RU" sz="3800" dirty="0"/>
          </a:p>
          <a:p>
            <a:endParaRPr lang="ru-RU" sz="3800" dirty="0" smtClean="0"/>
          </a:p>
          <a:p>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TotalTime>
  <Words>930</Words>
  <Application>Microsoft Office PowerPoint</Application>
  <PresentationFormat>Экран (4:3)</PresentationFormat>
  <Paragraphs>66</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Введение</vt:lpstr>
      <vt:lpstr>Слайд 2</vt:lpstr>
      <vt:lpstr>Слайд 3</vt:lpstr>
      <vt:lpstr>Слайд 4</vt:lpstr>
      <vt:lpstr>Технические средства информатики Структура современных систем обработки информации.   </vt:lpstr>
      <vt:lpstr>Общие сведения о структуре компьютера</vt:lpstr>
      <vt:lpstr>Оперативная память(ОП)(основная Main Memory), или оперативное запоминающее устройство (ОЗУ)</vt:lpstr>
      <vt:lpstr>Кэш – память.</vt:lpstr>
      <vt:lpstr>Физическая организация памяти</vt:lpstr>
      <vt:lpstr>Основные характеристики памяти</vt:lpstr>
      <vt:lpstr>Методы поиска информации </vt:lpstr>
      <vt:lpstr>Центральный процессор (CPU – central processing unit)</vt:lpstr>
      <vt:lpstr>Структура машинного слова</vt:lpstr>
      <vt:lpstr>Слайд 14</vt:lpstr>
      <vt:lpstr>Мультипрограммный режим работы ЦП </vt:lpstr>
      <vt:lpstr>Блок – схема ЦП.</vt:lpstr>
      <vt:lpstr>Слайд 17</vt:lpstr>
      <vt:lpstr>Слайд 18</vt:lpstr>
      <vt:lpstr>Устройства ввода-вывода (УВВ), или периферийные устройства (ПУ).</vt:lpstr>
    </vt:vector>
  </TitlesOfParts>
  <Company>Nogroup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Технические средства информации Структура современных систем обработки информации.   </dc:title>
  <dc:creator>andreev.v</dc:creator>
  <cp:lastModifiedBy>Администратор</cp:lastModifiedBy>
  <cp:revision>32</cp:revision>
  <dcterms:created xsi:type="dcterms:W3CDTF">2009-03-24T10:56:05Z</dcterms:created>
  <dcterms:modified xsi:type="dcterms:W3CDTF">2012-02-03T13:16:37Z</dcterms:modified>
</cp:coreProperties>
</file>