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80" y="-1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B8C204-5D53-419B-8FBD-DFD7EFB3CEA8}" type="datetimeFigureOut">
              <a:rPr lang="ru-RU" smtClean="0"/>
              <a:pPr/>
              <a:t>17.02.2015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DD3B60-316E-48ED-BB3C-E96EE0F83F3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5DD3B60-316E-48ED-BB3C-E96EE0F83F3C}" type="slidenum">
              <a:rPr lang="ru-RU" smtClean="0"/>
              <a:pPr/>
              <a:t>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D5DC4F2-6271-4A5D-B909-4FA714560BAF}" type="datetimeFigureOut">
              <a:rPr lang="ru-RU" smtClean="0"/>
              <a:pPr/>
              <a:t>17.02.2015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6F5F14-FD70-484F-BDB1-4EB0205FAF8A}" type="slidenum">
              <a:rPr lang="ru-RU" smtClean="0"/>
              <a:pPr/>
              <a:t>‹#›</a:t>
            </a:fld>
            <a:endParaRPr lang="ru-RU"/>
          </a:p>
        </p:txBody>
      </p:sp>
    </p:spTree>
    <p:extLst>
      <p:ext uri="{BB962C8B-B14F-4D97-AF65-F5344CB8AC3E}">
        <p14:creationId xmlns="" xmlns:p14="http://schemas.microsoft.com/office/powerpoint/2010/main" val="2974108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D5DC4F2-6271-4A5D-B909-4FA714560BAF}" type="datetimeFigureOut">
              <a:rPr lang="ru-RU" smtClean="0"/>
              <a:pPr/>
              <a:t>17.02.2015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6F5F14-FD70-484F-BDB1-4EB0205FAF8A}" type="slidenum">
              <a:rPr lang="ru-RU" smtClean="0"/>
              <a:pPr/>
              <a:t>‹#›</a:t>
            </a:fld>
            <a:endParaRPr lang="ru-RU"/>
          </a:p>
        </p:txBody>
      </p:sp>
    </p:spTree>
    <p:extLst>
      <p:ext uri="{BB962C8B-B14F-4D97-AF65-F5344CB8AC3E}">
        <p14:creationId xmlns="" xmlns:p14="http://schemas.microsoft.com/office/powerpoint/2010/main" val="3159795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D5DC4F2-6271-4A5D-B909-4FA714560BAF}" type="datetimeFigureOut">
              <a:rPr lang="ru-RU" smtClean="0"/>
              <a:pPr/>
              <a:t>17.02.2015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6F5F14-FD70-484F-BDB1-4EB0205FAF8A}" type="slidenum">
              <a:rPr lang="ru-RU" smtClean="0"/>
              <a:pPr/>
              <a:t>‹#›</a:t>
            </a:fld>
            <a:endParaRPr lang="ru-RU"/>
          </a:p>
        </p:txBody>
      </p:sp>
    </p:spTree>
    <p:extLst>
      <p:ext uri="{BB962C8B-B14F-4D97-AF65-F5344CB8AC3E}">
        <p14:creationId xmlns="" xmlns:p14="http://schemas.microsoft.com/office/powerpoint/2010/main" val="3180906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D5DC4F2-6271-4A5D-B909-4FA714560BAF}" type="datetimeFigureOut">
              <a:rPr lang="ru-RU" smtClean="0"/>
              <a:pPr/>
              <a:t>17.02.2015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6F5F14-FD70-484F-BDB1-4EB0205FAF8A}" type="slidenum">
              <a:rPr lang="ru-RU" smtClean="0"/>
              <a:pPr/>
              <a:t>‹#›</a:t>
            </a:fld>
            <a:endParaRPr lang="ru-RU"/>
          </a:p>
        </p:txBody>
      </p:sp>
    </p:spTree>
    <p:extLst>
      <p:ext uri="{BB962C8B-B14F-4D97-AF65-F5344CB8AC3E}">
        <p14:creationId xmlns="" xmlns:p14="http://schemas.microsoft.com/office/powerpoint/2010/main" val="4157251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D5DC4F2-6271-4A5D-B909-4FA714560BAF}" type="datetimeFigureOut">
              <a:rPr lang="ru-RU" smtClean="0"/>
              <a:pPr/>
              <a:t>17.02.2015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6F5F14-FD70-484F-BDB1-4EB0205FAF8A}" type="slidenum">
              <a:rPr lang="ru-RU" smtClean="0"/>
              <a:pPr/>
              <a:t>‹#›</a:t>
            </a:fld>
            <a:endParaRPr lang="ru-RU"/>
          </a:p>
        </p:txBody>
      </p:sp>
    </p:spTree>
    <p:extLst>
      <p:ext uri="{BB962C8B-B14F-4D97-AF65-F5344CB8AC3E}">
        <p14:creationId xmlns="" xmlns:p14="http://schemas.microsoft.com/office/powerpoint/2010/main" val="239384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D5DC4F2-6271-4A5D-B909-4FA714560BAF}" type="datetimeFigureOut">
              <a:rPr lang="ru-RU" smtClean="0"/>
              <a:pPr/>
              <a:t>17.02.2015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6F5F14-FD70-484F-BDB1-4EB0205FAF8A}" type="slidenum">
              <a:rPr lang="ru-RU" smtClean="0"/>
              <a:pPr/>
              <a:t>‹#›</a:t>
            </a:fld>
            <a:endParaRPr lang="ru-RU"/>
          </a:p>
        </p:txBody>
      </p:sp>
    </p:spTree>
    <p:extLst>
      <p:ext uri="{BB962C8B-B14F-4D97-AF65-F5344CB8AC3E}">
        <p14:creationId xmlns="" xmlns:p14="http://schemas.microsoft.com/office/powerpoint/2010/main" val="1720653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D5DC4F2-6271-4A5D-B909-4FA714560BAF}" type="datetimeFigureOut">
              <a:rPr lang="ru-RU" smtClean="0"/>
              <a:pPr/>
              <a:t>17.02.2015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E6F5F14-FD70-484F-BDB1-4EB0205FAF8A}" type="slidenum">
              <a:rPr lang="ru-RU" smtClean="0"/>
              <a:pPr/>
              <a:t>‹#›</a:t>
            </a:fld>
            <a:endParaRPr lang="ru-RU"/>
          </a:p>
        </p:txBody>
      </p:sp>
    </p:spTree>
    <p:extLst>
      <p:ext uri="{BB962C8B-B14F-4D97-AF65-F5344CB8AC3E}">
        <p14:creationId xmlns="" xmlns:p14="http://schemas.microsoft.com/office/powerpoint/2010/main" val="176370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D5DC4F2-6271-4A5D-B909-4FA714560BAF}" type="datetimeFigureOut">
              <a:rPr lang="ru-RU" smtClean="0"/>
              <a:pPr/>
              <a:t>17.02.2015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E6F5F14-FD70-484F-BDB1-4EB0205FAF8A}" type="slidenum">
              <a:rPr lang="ru-RU" smtClean="0"/>
              <a:pPr/>
              <a:t>‹#›</a:t>
            </a:fld>
            <a:endParaRPr lang="ru-RU"/>
          </a:p>
        </p:txBody>
      </p:sp>
    </p:spTree>
    <p:extLst>
      <p:ext uri="{BB962C8B-B14F-4D97-AF65-F5344CB8AC3E}">
        <p14:creationId xmlns="" xmlns:p14="http://schemas.microsoft.com/office/powerpoint/2010/main" val="1735861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D5DC4F2-6271-4A5D-B909-4FA714560BAF}" type="datetimeFigureOut">
              <a:rPr lang="ru-RU" smtClean="0"/>
              <a:pPr/>
              <a:t>17.02.2015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E6F5F14-FD70-484F-BDB1-4EB0205FAF8A}" type="slidenum">
              <a:rPr lang="ru-RU" smtClean="0"/>
              <a:pPr/>
              <a:t>‹#›</a:t>
            </a:fld>
            <a:endParaRPr lang="ru-RU"/>
          </a:p>
        </p:txBody>
      </p:sp>
    </p:spTree>
    <p:extLst>
      <p:ext uri="{BB962C8B-B14F-4D97-AF65-F5344CB8AC3E}">
        <p14:creationId xmlns="" xmlns:p14="http://schemas.microsoft.com/office/powerpoint/2010/main" val="3523698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D5DC4F2-6271-4A5D-B909-4FA714560BAF}" type="datetimeFigureOut">
              <a:rPr lang="ru-RU" smtClean="0"/>
              <a:pPr/>
              <a:t>17.02.2015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6F5F14-FD70-484F-BDB1-4EB0205FAF8A}" type="slidenum">
              <a:rPr lang="ru-RU" smtClean="0"/>
              <a:pPr/>
              <a:t>‹#›</a:t>
            </a:fld>
            <a:endParaRPr lang="ru-RU"/>
          </a:p>
        </p:txBody>
      </p:sp>
    </p:spTree>
    <p:extLst>
      <p:ext uri="{BB962C8B-B14F-4D97-AF65-F5344CB8AC3E}">
        <p14:creationId xmlns="" xmlns:p14="http://schemas.microsoft.com/office/powerpoint/2010/main" val="1325979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D5DC4F2-6271-4A5D-B909-4FA714560BAF}" type="datetimeFigureOut">
              <a:rPr lang="ru-RU" smtClean="0"/>
              <a:pPr/>
              <a:t>17.02.2015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6F5F14-FD70-484F-BDB1-4EB0205FAF8A}" type="slidenum">
              <a:rPr lang="ru-RU" smtClean="0"/>
              <a:pPr/>
              <a:t>‹#›</a:t>
            </a:fld>
            <a:endParaRPr lang="ru-RU"/>
          </a:p>
        </p:txBody>
      </p:sp>
    </p:spTree>
    <p:extLst>
      <p:ext uri="{BB962C8B-B14F-4D97-AF65-F5344CB8AC3E}">
        <p14:creationId xmlns="" xmlns:p14="http://schemas.microsoft.com/office/powerpoint/2010/main" val="3137262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5DC4F2-6271-4A5D-B909-4FA714560BAF}" type="datetimeFigureOut">
              <a:rPr lang="ru-RU" smtClean="0"/>
              <a:pPr/>
              <a:t>17.02.2015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F5F14-FD70-484F-BDB1-4EB0205FAF8A}" type="slidenum">
              <a:rPr lang="ru-RU" smtClean="0"/>
              <a:pPr/>
              <a:t>‹#›</a:t>
            </a:fld>
            <a:endParaRPr lang="ru-RU"/>
          </a:p>
        </p:txBody>
      </p:sp>
    </p:spTree>
    <p:extLst>
      <p:ext uri="{BB962C8B-B14F-4D97-AF65-F5344CB8AC3E}">
        <p14:creationId xmlns="" xmlns:p14="http://schemas.microsoft.com/office/powerpoint/2010/main" val="1773095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88641"/>
            <a:ext cx="8784976" cy="1296143"/>
          </a:xfrm>
        </p:spPr>
        <p:txBody>
          <a:bodyPr>
            <a:normAutofit fontScale="90000"/>
          </a:bodyPr>
          <a:lstStyle/>
          <a:p>
            <a:r>
              <a:rPr lang="ru-RU" b="1" dirty="0"/>
              <a:t>Математическое обеспечение САПР-решение задачи синтеза, методы оптимизации.</a:t>
            </a:r>
            <a:endParaRPr lang="ru-RU" dirty="0"/>
          </a:p>
        </p:txBody>
      </p:sp>
      <p:sp>
        <p:nvSpPr>
          <p:cNvPr id="3" name="Подзаголовок 2"/>
          <p:cNvSpPr>
            <a:spLocks noGrp="1"/>
          </p:cNvSpPr>
          <p:nvPr>
            <p:ph type="subTitle" idx="1"/>
          </p:nvPr>
        </p:nvSpPr>
        <p:spPr>
          <a:xfrm>
            <a:off x="179512" y="1772816"/>
            <a:ext cx="8784976" cy="4824536"/>
          </a:xfrm>
        </p:spPr>
        <p:txBody>
          <a:bodyPr>
            <a:normAutofit fontScale="70000" lnSpcReduction="20000"/>
          </a:bodyPr>
          <a:lstStyle/>
          <a:p>
            <a:pPr algn="l"/>
            <a:r>
              <a:rPr lang="ru-RU" dirty="0" smtClean="0">
                <a:solidFill>
                  <a:schemeClr val="tx1"/>
                </a:solidFill>
              </a:rPr>
              <a:t>Математическое </a:t>
            </a:r>
            <a:r>
              <a:rPr lang="ru-RU" dirty="0">
                <a:solidFill>
                  <a:schemeClr val="tx1"/>
                </a:solidFill>
              </a:rPr>
              <a:t>обеспечение САПР-решение задачи синтеза, методы оптимизации</a:t>
            </a:r>
            <a:r>
              <a:rPr lang="ru-RU" dirty="0" smtClean="0">
                <a:solidFill>
                  <a:schemeClr val="tx1"/>
                </a:solidFill>
              </a:rPr>
              <a:t>.</a:t>
            </a:r>
            <a:endParaRPr lang="en-US" dirty="0" smtClean="0">
              <a:solidFill>
                <a:schemeClr val="tx1"/>
              </a:solidFill>
            </a:endParaRPr>
          </a:p>
          <a:p>
            <a:pPr algn="l"/>
            <a:r>
              <a:rPr lang="ru-RU" dirty="0" smtClean="0">
                <a:solidFill>
                  <a:schemeClr val="tx1"/>
                </a:solidFill>
              </a:rPr>
              <a:t>Наибольший </a:t>
            </a:r>
            <a:r>
              <a:rPr lang="ru-RU" dirty="0">
                <a:solidFill>
                  <a:schemeClr val="tx1"/>
                </a:solidFill>
              </a:rPr>
              <a:t>успех и широкое внедрение в практику получило решение этих задач в экономике (распределение ресурсов, транспортные задачи и т.д.). </a:t>
            </a:r>
            <a:endParaRPr lang="en-US" dirty="0" smtClean="0">
              <a:solidFill>
                <a:schemeClr val="tx1"/>
              </a:solidFill>
            </a:endParaRPr>
          </a:p>
          <a:p>
            <a:pPr algn="l"/>
            <a:r>
              <a:rPr lang="ru-RU" dirty="0">
                <a:solidFill>
                  <a:schemeClr val="tx1"/>
                </a:solidFill>
              </a:rPr>
              <a:t>Вообще применение математических методов для обоснования решений во всех областях человеческой деятельности занимается раздел научных методов под общим названием исследование операций</a:t>
            </a:r>
            <a:r>
              <a:rPr lang="ru-RU" dirty="0" smtClean="0">
                <a:solidFill>
                  <a:schemeClr val="tx1"/>
                </a:solidFill>
              </a:rPr>
              <a:t>.</a:t>
            </a:r>
            <a:endParaRPr lang="en-US" dirty="0" smtClean="0">
              <a:solidFill>
                <a:schemeClr val="tx1"/>
              </a:solidFill>
            </a:endParaRPr>
          </a:p>
          <a:p>
            <a:pPr algn="l"/>
            <a:r>
              <a:rPr lang="ru-RU" dirty="0">
                <a:solidFill>
                  <a:schemeClr val="tx1"/>
                </a:solidFill>
              </a:rPr>
              <a:t>Распространение идей исследования операций совпали с развитием методов математического программирования, </a:t>
            </a:r>
            <a:r>
              <a:rPr lang="ru-RU" dirty="0" smtClean="0">
                <a:solidFill>
                  <a:schemeClr val="tx1"/>
                </a:solidFill>
              </a:rPr>
              <a:t>которые, </a:t>
            </a:r>
            <a:r>
              <a:rPr lang="ru-RU" dirty="0">
                <a:solidFill>
                  <a:schemeClr val="tx1"/>
                </a:solidFill>
              </a:rPr>
              <a:t>в отличии от классических математических </a:t>
            </a:r>
            <a:r>
              <a:rPr lang="ru-RU" dirty="0" smtClean="0">
                <a:solidFill>
                  <a:schemeClr val="tx1"/>
                </a:solidFill>
              </a:rPr>
              <a:t>методов, </a:t>
            </a:r>
            <a:r>
              <a:rPr lang="ru-RU" dirty="0">
                <a:solidFill>
                  <a:schemeClr val="tx1"/>
                </a:solidFill>
              </a:rPr>
              <a:t>включают некоторые средства постановки задачи, позволяют получать область допустимых решений и различные варианты этих решений.</a:t>
            </a:r>
          </a:p>
          <a:p>
            <a:pPr algn="l"/>
            <a:endParaRPr lang="ru-RU" dirty="0">
              <a:solidFill>
                <a:schemeClr val="tx1"/>
              </a:solidFill>
            </a:endParaRPr>
          </a:p>
        </p:txBody>
      </p:sp>
    </p:spTree>
    <p:extLst>
      <p:ext uri="{BB962C8B-B14F-4D97-AF65-F5344CB8AC3E}">
        <p14:creationId xmlns="" xmlns:p14="http://schemas.microsoft.com/office/powerpoint/2010/main" val="2668434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88640"/>
            <a:ext cx="8445624" cy="6408712"/>
          </a:xfrm>
        </p:spPr>
        <p:txBody>
          <a:bodyPr>
            <a:normAutofit fontScale="70000" lnSpcReduction="20000"/>
          </a:bodyPr>
          <a:lstStyle/>
          <a:p>
            <a:r>
              <a:rPr lang="ru-RU" dirty="0" smtClean="0"/>
              <a:t>Некоторые </a:t>
            </a:r>
            <a:r>
              <a:rPr lang="ru-RU" dirty="0"/>
              <a:t>определения и геометрические представления, облегчающие рассмотрение конкретных процедур поисковой оптимизации унимодальных функций.</a:t>
            </a:r>
          </a:p>
          <a:p>
            <a:r>
              <a:rPr lang="ru-RU" dirty="0"/>
              <a:t>Если оптимизация ведется без учета статистического разброса параметров, то соответствующих критерий называется детерминированным критерием, а если разброс учитывается, </a:t>
            </a:r>
            <a:r>
              <a:rPr lang="ru-RU" i="1" dirty="0"/>
              <a:t>критерий</a:t>
            </a:r>
            <a:r>
              <a:rPr lang="ru-RU" dirty="0"/>
              <a:t> </a:t>
            </a:r>
            <a:r>
              <a:rPr lang="ru-RU" i="1" dirty="0"/>
              <a:t>называется </a:t>
            </a:r>
            <a:r>
              <a:rPr lang="ru-RU" i="1" dirty="0" smtClean="0"/>
              <a:t>стохастическим</a:t>
            </a:r>
            <a:r>
              <a:rPr lang="ru-RU" dirty="0" smtClean="0"/>
              <a:t>. </a:t>
            </a:r>
            <a:r>
              <a:rPr lang="ru-RU" dirty="0"/>
              <a:t>Если при реализации детерминированных критериев вводится вероятностная модель поиска, такой </a:t>
            </a:r>
            <a:r>
              <a:rPr lang="ru-RU" i="1" dirty="0"/>
              <a:t>метод называется стохастическим</a:t>
            </a:r>
            <a:r>
              <a:rPr lang="ru-RU" dirty="0"/>
              <a:t> (стохастическая аппроксимация</a:t>
            </a:r>
            <a:r>
              <a:rPr lang="ru-RU" dirty="0" smtClean="0"/>
              <a:t>).</a:t>
            </a:r>
          </a:p>
          <a:p>
            <a:r>
              <a:rPr lang="ru-RU" dirty="0"/>
              <a:t>Начало процедуры оптимизации этого уровня предполагает решение первой задачи, которая в приведенной классификации предполагает два способа представления математической модели разрабатываемого объекта.</a:t>
            </a:r>
          </a:p>
          <a:p>
            <a:r>
              <a:rPr lang="ru-RU" dirty="0"/>
              <a:t>Первый способ объединяет критерий оптимальности и ограничения в один обобщенный критерий оптимальности, то есть сводит поиск к задаче без ограничений. </a:t>
            </a:r>
            <a:endParaRPr lang="ru-RU" dirty="0" smtClean="0"/>
          </a:p>
          <a:p>
            <a:r>
              <a:rPr lang="ru-RU" dirty="0"/>
              <a:t>В таблице представлены два способа сведения задач с ограничениями к задачам без ограничений: метод штрафных функций и метод барьерных функций (в случае функциональных ограничений).</a:t>
            </a:r>
          </a:p>
          <a:p>
            <a:endParaRPr lang="ru-RU" dirty="0"/>
          </a:p>
          <a:p>
            <a:endParaRPr lang="ru-RU" dirty="0"/>
          </a:p>
        </p:txBody>
      </p:sp>
    </p:spTree>
    <p:extLst>
      <p:ext uri="{BB962C8B-B14F-4D97-AF65-F5344CB8AC3E}">
        <p14:creationId xmlns="" xmlns:p14="http://schemas.microsoft.com/office/powerpoint/2010/main" val="2175098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16632"/>
            <a:ext cx="8784976" cy="6624736"/>
          </a:xfrm>
        </p:spPr>
        <p:txBody>
          <a:bodyPr>
            <a:normAutofit fontScale="62500" lnSpcReduction="20000"/>
          </a:bodyPr>
          <a:lstStyle/>
          <a:p>
            <a:r>
              <a:rPr lang="ru-RU" dirty="0"/>
              <a:t>Геометрическое представление функции целесообразно изображать в виде линий равного уровня, которые определяются уравнением </a:t>
            </a:r>
            <a:r>
              <a:rPr lang="ru-RU" b="1" dirty="0"/>
              <a:t>F(X) = a </a:t>
            </a:r>
            <a:r>
              <a:rPr lang="ru-RU" dirty="0"/>
              <a:t>и являются геометрическим местом точек в пространстве управляемых параметров, для которых значение функции постоянно и равно </a:t>
            </a:r>
            <a:r>
              <a:rPr lang="ru-RU" b="1" dirty="0"/>
              <a:t>a</a:t>
            </a:r>
            <a:r>
              <a:rPr lang="ru-RU" dirty="0"/>
              <a:t>. Функция представляется в виде набора линий равного уровня в диапазоне допустимых внутренних параметров при размерности пространства </a:t>
            </a:r>
            <a:r>
              <a:rPr lang="ru-RU" b="1" dirty="0"/>
              <a:t>n = 2 </a:t>
            </a:r>
            <a:r>
              <a:rPr lang="ru-RU" dirty="0"/>
              <a:t>(два исследуемых внутренних параметра). При размерности пространства </a:t>
            </a:r>
            <a:r>
              <a:rPr lang="ru-RU" b="1" dirty="0"/>
              <a:t>n = 3 </a:t>
            </a:r>
            <a:r>
              <a:rPr lang="ru-RU" dirty="0"/>
              <a:t>функция представляется в виде набора поверхностей с одинаковым значением функции, которые также называются поверхностям отклика. При размерности пространства </a:t>
            </a:r>
            <a:r>
              <a:rPr lang="ru-RU" b="1" dirty="0"/>
              <a:t>n &gt; 3 </a:t>
            </a:r>
            <a:r>
              <a:rPr lang="ru-RU" dirty="0"/>
              <a:t>имеют место так называемые гиперповерхности отклика, не имеющие геометрической интерпретации</a:t>
            </a:r>
            <a:r>
              <a:rPr lang="ru-RU" dirty="0" smtClean="0"/>
              <a:t>.</a:t>
            </a:r>
          </a:p>
          <a:p>
            <a:r>
              <a:rPr lang="ru-RU" dirty="0"/>
              <a:t>Ход процесса оптимизации на двумерной функции, отображаемой линиями равного уровня, представляется траекторией поиска — последовательностью отображаемых точек</a:t>
            </a:r>
            <a:r>
              <a:rPr lang="ru-RU" b="1" dirty="0"/>
              <a:t> X</a:t>
            </a:r>
            <a:r>
              <a:rPr lang="en-US" b="1" baseline="-25000" dirty="0"/>
              <a:t>k</a:t>
            </a:r>
            <a:r>
              <a:rPr lang="ru-RU" b="1" dirty="0"/>
              <a:t> </a:t>
            </a:r>
            <a:r>
              <a:rPr lang="ru-RU" dirty="0"/>
              <a:t>(исходная точка </a:t>
            </a:r>
            <a:r>
              <a:rPr lang="ru-RU" b="1" dirty="0"/>
              <a:t>X</a:t>
            </a:r>
            <a:r>
              <a:rPr lang="ru-RU" b="1" baseline="-25000" dirty="0"/>
              <a:t>0</a:t>
            </a:r>
            <a:r>
              <a:rPr lang="ru-RU" b="1" dirty="0"/>
              <a:t>, X</a:t>
            </a:r>
            <a:r>
              <a:rPr lang="en-US" b="1" baseline="-25000" dirty="0"/>
              <a:t>k</a:t>
            </a:r>
            <a:r>
              <a:rPr lang="ru-RU" dirty="0"/>
              <a:t>— промежуточная точка) в з</a:t>
            </a:r>
            <a:r>
              <a:rPr lang="en-US" dirty="0"/>
              <a:t>a</a:t>
            </a:r>
            <a:r>
              <a:rPr lang="ru-RU" dirty="0"/>
              <a:t>д</a:t>
            </a:r>
            <a:r>
              <a:rPr lang="en-US" dirty="0"/>
              <a:t>a</a:t>
            </a:r>
            <a:r>
              <a:rPr lang="ru-RU" dirty="0"/>
              <a:t>нную ε-окрестность </a:t>
            </a:r>
            <a:r>
              <a:rPr lang="ru-RU" b="1" dirty="0"/>
              <a:t>X*</a:t>
            </a:r>
            <a:r>
              <a:rPr lang="ru-RU" dirty="0"/>
              <a:t>, соединенных отрезками прямых. </a:t>
            </a:r>
            <a:endParaRPr lang="ru-RU" dirty="0" smtClean="0"/>
          </a:p>
          <a:p>
            <a:r>
              <a:rPr lang="ru-RU" dirty="0"/>
              <a:t>В первом случае (штрафных, нежестких ограничений) вводится функция </a:t>
            </a:r>
            <a:r>
              <a:rPr lang="ru-RU" b="1" dirty="0"/>
              <a:t>θ</a:t>
            </a:r>
            <a:r>
              <a:rPr lang="en-US" b="1" baseline="-25000" dirty="0"/>
              <a:t>k</a:t>
            </a:r>
            <a:r>
              <a:rPr lang="ru-RU" b="1" dirty="0"/>
              <a:t>(x)=0 </a:t>
            </a:r>
            <a:r>
              <a:rPr lang="ru-RU" dirty="0"/>
              <a:t>внутри допустимой области параметров и </a:t>
            </a:r>
            <a:r>
              <a:rPr lang="ru-RU" b="1" dirty="0"/>
              <a:t>θ</a:t>
            </a:r>
            <a:r>
              <a:rPr lang="en-US" b="1" baseline="-25000" dirty="0"/>
              <a:t>k</a:t>
            </a:r>
            <a:r>
              <a:rPr lang="ru-RU" b="1" dirty="0"/>
              <a:t>(x)&gt;0 </a:t>
            </a:r>
            <a:r>
              <a:rPr lang="ru-RU" dirty="0"/>
              <a:t>если не выполняется хотя бы одно ограничение и рассматривается как наложение штрафа.</a:t>
            </a:r>
          </a:p>
          <a:p>
            <a:r>
              <a:rPr lang="ru-RU" dirty="0"/>
              <a:t>Обобщенный критерий оптимальности имеет вид </a:t>
            </a:r>
            <a:r>
              <a:rPr lang="ru-RU" b="1" dirty="0"/>
              <a:t>             ( )=W( )+θ</a:t>
            </a:r>
            <a:r>
              <a:rPr lang="en-US" b="1" baseline="-25000" dirty="0"/>
              <a:t>k</a:t>
            </a:r>
            <a:r>
              <a:rPr lang="ru-RU" b="1" dirty="0"/>
              <a:t>( )</a:t>
            </a:r>
          </a:p>
          <a:p>
            <a:r>
              <a:rPr lang="ru-RU" dirty="0"/>
              <a:t> </a:t>
            </a:r>
          </a:p>
          <a:p>
            <a:r>
              <a:rPr lang="ru-RU" dirty="0" smtClean="0"/>
              <a:t>где, как правило, </a:t>
            </a:r>
            <a:r>
              <a:rPr lang="ru-RU" dirty="0"/>
              <a:t>набор дельта функций </a:t>
            </a:r>
          </a:p>
          <a:p>
            <a:r>
              <a:rPr lang="ru-RU" dirty="0"/>
              <a:t>(</a:t>
            </a:r>
            <a:r>
              <a:rPr lang="ru-RU" b="1" dirty="0"/>
              <a:t>r</a:t>
            </a:r>
            <a:r>
              <a:rPr lang="en-US" b="1" baseline="-25000" dirty="0"/>
              <a:t>k</a:t>
            </a:r>
            <a:r>
              <a:rPr lang="ru-RU" b="1" dirty="0"/>
              <a:t>&gt;0</a:t>
            </a:r>
            <a:r>
              <a:rPr lang="ru-RU" dirty="0"/>
              <a:t>-штрафной параметр, индекс </a:t>
            </a:r>
            <a:r>
              <a:rPr lang="ru-RU" b="1" dirty="0"/>
              <a:t>k=1,2,…  </a:t>
            </a:r>
            <a:r>
              <a:rPr lang="ru-RU" dirty="0"/>
              <a:t>последовательные значения штрафного параметра соответствующие номеру задачи)</a:t>
            </a:r>
          </a:p>
        </p:txBody>
      </p:sp>
    </p:spTree>
    <p:extLst>
      <p:ext uri="{BB962C8B-B14F-4D97-AF65-F5344CB8AC3E}">
        <p14:creationId xmlns="" xmlns:p14="http://schemas.microsoft.com/office/powerpoint/2010/main" val="3673330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6632"/>
            <a:ext cx="8229600" cy="6624736"/>
          </a:xfrm>
        </p:spPr>
        <p:txBody>
          <a:bodyPr>
            <a:normAutofit fontScale="85000" lnSpcReduction="10000"/>
          </a:bodyPr>
          <a:lstStyle/>
          <a:p>
            <a:r>
              <a:rPr lang="ru-RU" dirty="0"/>
              <a:t>В методе барьерных функций (или методе внутренней точки) поиск может осуществляться только в пределах границ и создается как бы </a:t>
            </a:r>
            <a:r>
              <a:rPr lang="ru-RU" dirty="0" smtClean="0"/>
              <a:t>барьер, </a:t>
            </a:r>
            <a:r>
              <a:rPr lang="ru-RU" dirty="0"/>
              <a:t>через который </a:t>
            </a:r>
            <a:r>
              <a:rPr lang="ru-RU" dirty="0" smtClean="0"/>
              <a:t>функция </a:t>
            </a:r>
            <a:r>
              <a:rPr lang="ru-RU" dirty="0"/>
              <a:t>перейти не </a:t>
            </a:r>
            <a:r>
              <a:rPr lang="ru-RU" dirty="0" smtClean="0"/>
              <a:t>сможет.</a:t>
            </a:r>
            <a:endParaRPr lang="ru-RU" dirty="0"/>
          </a:p>
          <a:p>
            <a:r>
              <a:rPr lang="ru-RU" dirty="0"/>
              <a:t>     По мере приближения к границе области, какой-либо из элементов   вектора ограничений стремиться к  ”0”, а функция неограниченно возрастает.</a:t>
            </a:r>
          </a:p>
          <a:p>
            <a:r>
              <a:rPr lang="ru-RU" dirty="0"/>
              <a:t>Наиболее наглядно этот метод можно продемонстрировать для случая простых (прямых, не функциональных) ограничений. Допустим, что на управляющие параметры (аргументы) положены ограничения . Введем новую переменную , которая (как не сложно убедиться) при приближении  к границам </a:t>
            </a:r>
            <a:r>
              <a:rPr lang="ru-RU" b="1" dirty="0"/>
              <a:t>a</a:t>
            </a:r>
            <a:r>
              <a:rPr lang="ru-RU" dirty="0"/>
              <a:t> или </a:t>
            </a:r>
            <a:r>
              <a:rPr lang="ru-RU" b="1" dirty="0"/>
              <a:t>b</a:t>
            </a:r>
            <a:r>
              <a:rPr lang="ru-RU" dirty="0"/>
              <a:t> устремляется к бесконечности и возвращает параметры в область допустимых значений.</a:t>
            </a:r>
          </a:p>
          <a:p>
            <a:endParaRPr lang="ru-RU" dirty="0"/>
          </a:p>
        </p:txBody>
      </p:sp>
    </p:spTree>
    <p:extLst>
      <p:ext uri="{BB962C8B-B14F-4D97-AF65-F5344CB8AC3E}">
        <p14:creationId xmlns="" xmlns:p14="http://schemas.microsoft.com/office/powerpoint/2010/main" val="567277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480720"/>
          </a:xfrm>
        </p:spPr>
        <p:txBody>
          <a:bodyPr/>
          <a:lstStyle/>
          <a:p>
            <a:r>
              <a:rPr lang="ru-RU" dirty="0"/>
              <a:t>Второй подход при выборе математической модели в процедурах оптимизации и учёта ограничений основан на разделении этапов определения убывания (увеличения) критерия оптимизации и коррекции параметров процедуры в соответствии с ограничивающими условиями на допустимую область поиска. Группа этих методов (условная оптимизация) перечислена в таблице как методы возможных направлений.</a:t>
            </a:r>
          </a:p>
          <a:p>
            <a:endParaRPr lang="ru-RU" dirty="0"/>
          </a:p>
        </p:txBody>
      </p:sp>
    </p:spTree>
    <p:extLst>
      <p:ext uri="{BB962C8B-B14F-4D97-AF65-F5344CB8AC3E}">
        <p14:creationId xmlns="" xmlns:p14="http://schemas.microsoft.com/office/powerpoint/2010/main" val="3761245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Методы одномерного поиска </a:t>
            </a:r>
          </a:p>
        </p:txBody>
      </p:sp>
      <p:sp>
        <p:nvSpPr>
          <p:cNvPr id="3" name="Объект 2"/>
          <p:cNvSpPr>
            <a:spLocks noGrp="1"/>
          </p:cNvSpPr>
          <p:nvPr>
            <p:ph idx="1"/>
          </p:nvPr>
        </p:nvSpPr>
        <p:spPr/>
        <p:txBody>
          <a:bodyPr>
            <a:normAutofit fontScale="85000" lnSpcReduction="20000"/>
          </a:bodyPr>
          <a:lstStyle/>
          <a:p>
            <a:r>
              <a:rPr lang="ru-RU" dirty="0"/>
              <a:t>Простейшим алгоритмом выбора шага является монотонное изменение параметра x с заданным шагом </a:t>
            </a:r>
            <a:r>
              <a:rPr lang="ru-RU" b="1" dirty="0"/>
              <a:t>h</a:t>
            </a:r>
            <a:r>
              <a:rPr lang="ru-RU" dirty="0"/>
              <a:t> в сторону убывания критерия </a:t>
            </a:r>
            <a:r>
              <a:rPr lang="ru-RU" dirty="0" smtClean="0"/>
              <a:t>оптимальности:  т.е. </a:t>
            </a:r>
          </a:p>
          <a:p>
            <a:pPr>
              <a:buNone/>
            </a:pPr>
            <a:endParaRPr lang="ru-RU" b="1" dirty="0" smtClean="0"/>
          </a:p>
          <a:p>
            <a:r>
              <a:rPr lang="ru-RU" b="1" dirty="0" smtClean="0"/>
              <a:t>k=1,2</a:t>
            </a:r>
            <a:r>
              <a:rPr lang="ru-RU" b="1" dirty="0"/>
              <a:t>……</a:t>
            </a:r>
            <a:r>
              <a:rPr lang="ru-RU" dirty="0"/>
              <a:t>после того </a:t>
            </a:r>
            <a:r>
              <a:rPr lang="ru-RU" dirty="0" smtClean="0"/>
              <a:t>как             начинает </a:t>
            </a:r>
            <a:r>
              <a:rPr lang="ru-RU" dirty="0"/>
              <a:t>возрастать для некоторого  производится смена направления движения в обратном направлении с одновременным уменьшением шага вдвое</a:t>
            </a:r>
            <a:r>
              <a:rPr lang="ru-RU" dirty="0" smtClean="0"/>
              <a:t>:</a:t>
            </a:r>
          </a:p>
          <a:p>
            <a:endParaRPr lang="ru-RU" dirty="0"/>
          </a:p>
          <a:p>
            <a:endParaRPr lang="ru-RU" dirty="0" smtClean="0"/>
          </a:p>
          <a:p>
            <a:r>
              <a:rPr lang="ru-RU" dirty="0" smtClean="0"/>
              <a:t> </a:t>
            </a:r>
            <a:r>
              <a:rPr lang="ru-RU" dirty="0"/>
              <a:t>и т.д</a:t>
            </a:r>
            <a:r>
              <a:rPr lang="ru-RU" dirty="0" smtClean="0"/>
              <a:t>.</a:t>
            </a:r>
          </a:p>
          <a:p>
            <a:endParaRPr lang="ru-RU" dirty="0" smtClean="0"/>
          </a:p>
          <a:p>
            <a:endParaRPr lang="ru-RU" dirty="0"/>
          </a:p>
          <a:p>
            <a:endParaRPr lang="ru-RU" dirty="0"/>
          </a:p>
        </p:txBody>
      </p:sp>
      <p:pic>
        <p:nvPicPr>
          <p:cNvPr id="5131" name="Picture 11"/>
          <p:cNvPicPr>
            <a:picLocks noChangeAspect="1" noChangeArrowheads="1"/>
          </p:cNvPicPr>
          <p:nvPr/>
        </p:nvPicPr>
        <p:blipFill>
          <a:blip r:embed="rId3" cstate="print"/>
          <a:srcRect/>
          <a:stretch>
            <a:fillRect/>
          </a:stretch>
        </p:blipFill>
        <p:spPr bwMode="auto">
          <a:xfrm>
            <a:off x="4071934" y="2571744"/>
            <a:ext cx="2138969" cy="655705"/>
          </a:xfrm>
          <a:prstGeom prst="rect">
            <a:avLst/>
          </a:prstGeom>
          <a:noFill/>
        </p:spPr>
      </p:pic>
      <p:pic>
        <p:nvPicPr>
          <p:cNvPr id="5133" name="Picture 13"/>
          <p:cNvPicPr>
            <a:picLocks noChangeAspect="1" noChangeArrowheads="1"/>
          </p:cNvPicPr>
          <p:nvPr/>
        </p:nvPicPr>
        <p:blipFill>
          <a:blip r:embed="rId4" cstate="print"/>
          <a:srcRect/>
          <a:stretch>
            <a:fillRect/>
          </a:stretch>
        </p:blipFill>
        <p:spPr bwMode="auto">
          <a:xfrm>
            <a:off x="4357686" y="3214686"/>
            <a:ext cx="714380" cy="543312"/>
          </a:xfrm>
          <a:prstGeom prst="rect">
            <a:avLst/>
          </a:prstGeom>
          <a:noFill/>
        </p:spPr>
      </p:pic>
      <p:pic>
        <p:nvPicPr>
          <p:cNvPr id="5138" name="Picture 18"/>
          <p:cNvPicPr>
            <a:picLocks noChangeAspect="1" noChangeArrowheads="1"/>
          </p:cNvPicPr>
          <p:nvPr/>
        </p:nvPicPr>
        <p:blipFill>
          <a:blip r:embed="rId5" cstate="print"/>
          <a:srcRect/>
          <a:stretch>
            <a:fillRect/>
          </a:stretch>
        </p:blipFill>
        <p:spPr bwMode="auto">
          <a:xfrm>
            <a:off x="1857356" y="4857760"/>
            <a:ext cx="2500330" cy="924137"/>
          </a:xfrm>
          <a:prstGeom prst="rect">
            <a:avLst/>
          </a:prstGeom>
          <a:noFill/>
        </p:spPr>
      </p:pic>
    </p:spTree>
    <p:extLst>
      <p:ext uri="{BB962C8B-B14F-4D97-AF65-F5344CB8AC3E}">
        <p14:creationId xmlns="" xmlns:p14="http://schemas.microsoft.com/office/powerpoint/2010/main" val="3705768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836712"/>
            <a:ext cx="7776864" cy="49685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4282" y="571480"/>
            <a:ext cx="461665" cy="1928826"/>
          </a:xfrm>
          <a:prstGeom prst="rect">
            <a:avLst/>
          </a:prstGeom>
          <a:noFill/>
        </p:spPr>
        <p:txBody>
          <a:bodyPr vert="vert270" wrap="square" rtlCol="0">
            <a:spAutoFit/>
          </a:bodyPr>
          <a:lstStyle/>
          <a:p>
            <a:r>
              <a:rPr lang="ru-RU" dirty="0" smtClean="0"/>
              <a:t>Целевая функция</a:t>
            </a:r>
            <a:endParaRPr lang="ru-RU" dirty="0"/>
          </a:p>
        </p:txBody>
      </p:sp>
      <p:sp>
        <p:nvSpPr>
          <p:cNvPr id="4" name="TextBox 3"/>
          <p:cNvSpPr txBox="1"/>
          <p:nvPr/>
        </p:nvSpPr>
        <p:spPr>
          <a:xfrm>
            <a:off x="5643570" y="4929198"/>
            <a:ext cx="2714644" cy="369332"/>
          </a:xfrm>
          <a:prstGeom prst="rect">
            <a:avLst/>
          </a:prstGeom>
          <a:noFill/>
        </p:spPr>
        <p:txBody>
          <a:bodyPr wrap="square" rtlCol="0">
            <a:spAutoFit/>
          </a:bodyPr>
          <a:lstStyle/>
          <a:p>
            <a:r>
              <a:rPr lang="ru-RU" dirty="0" smtClean="0"/>
              <a:t>Проектный параметр</a:t>
            </a:r>
            <a:endParaRPr lang="ru-RU" dirty="0"/>
          </a:p>
        </p:txBody>
      </p:sp>
    </p:spTree>
    <p:extLst>
      <p:ext uri="{BB962C8B-B14F-4D97-AF65-F5344CB8AC3E}">
        <p14:creationId xmlns="" xmlns:p14="http://schemas.microsoft.com/office/powerpoint/2010/main" val="827735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764704"/>
            <a:ext cx="7632848" cy="52565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39346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480720"/>
          </a:xfrm>
        </p:spPr>
        <p:txBody>
          <a:bodyPr>
            <a:normAutofit fontScale="92500" lnSpcReduction="10000"/>
          </a:bodyPr>
          <a:lstStyle/>
          <a:p>
            <a:r>
              <a:rPr lang="ru-RU" dirty="0"/>
              <a:t>Очевидно, наиболее естественным способом сужения </a:t>
            </a:r>
            <a:r>
              <a:rPr lang="ru-RU" dirty="0" smtClean="0"/>
              <a:t>интервала </a:t>
            </a:r>
            <a:r>
              <a:rPr lang="ru-RU" dirty="0"/>
              <a:t>неопределенности для одномерной унимодальной функции является деление его на несколько равных частей с </a:t>
            </a:r>
            <a:r>
              <a:rPr lang="ru-RU" dirty="0" smtClean="0"/>
              <a:t>последующим </a:t>
            </a:r>
            <a:r>
              <a:rPr lang="ru-RU" dirty="0"/>
              <a:t>вычислением значений целевой функции в узлах полученной </a:t>
            </a:r>
            <a:r>
              <a:rPr lang="ru-RU" dirty="0" smtClean="0"/>
              <a:t>сетки. </a:t>
            </a:r>
            <a:r>
              <a:rPr lang="ru-RU" dirty="0"/>
              <a:t>В результате интервал неопределенности сужается  до двух шагов сетки. Обычно говорят о дроблении интервала неопределенности, которое характеризуется </a:t>
            </a:r>
            <a:r>
              <a:rPr lang="ru-RU" dirty="0" smtClean="0"/>
              <a:t>коэффициентом </a:t>
            </a:r>
            <a:r>
              <a:rPr lang="ru-RU" b="1" dirty="0"/>
              <a:t>ƒ</a:t>
            </a:r>
            <a:r>
              <a:rPr lang="ru-RU" dirty="0"/>
              <a:t>. Разделив интервал неопределенности на </a:t>
            </a:r>
            <a:r>
              <a:rPr lang="ru-RU" b="1" dirty="0"/>
              <a:t>N</a:t>
            </a:r>
            <a:r>
              <a:rPr lang="ru-RU" dirty="0"/>
              <a:t> частей, </a:t>
            </a:r>
            <a:r>
              <a:rPr lang="ru-RU" dirty="0" smtClean="0"/>
              <a:t>получим  </a:t>
            </a:r>
            <a:r>
              <a:rPr lang="ru-RU" b="1" dirty="0"/>
              <a:t>N+1</a:t>
            </a:r>
            <a:r>
              <a:rPr lang="ru-RU" dirty="0"/>
              <a:t> узел, и  тогда</a:t>
            </a:r>
          </a:p>
          <a:p>
            <a:r>
              <a:rPr lang="ru-RU" dirty="0"/>
              <a:t> </a:t>
            </a:r>
          </a:p>
          <a:p>
            <a:r>
              <a:rPr lang="ru-RU" dirty="0"/>
              <a:t> </a:t>
            </a:r>
          </a:p>
          <a:p>
            <a:endParaRPr lang="ru-RU" dirty="0"/>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639" y="5613320"/>
            <a:ext cx="1552575" cy="942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96953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336704"/>
          </a:xfrm>
        </p:spPr>
        <p:txBody>
          <a:bodyPr>
            <a:normAutofit fontScale="62500" lnSpcReduction="20000"/>
          </a:bodyPr>
          <a:lstStyle/>
          <a:p>
            <a:r>
              <a:rPr lang="ru-RU" dirty="0"/>
              <a:t>Чтобы получить значение ƒ=0,01, потребуется вычислить </a:t>
            </a:r>
            <a:r>
              <a:rPr lang="ru-RU" dirty="0" smtClean="0"/>
              <a:t>целевую </a:t>
            </a:r>
            <a:r>
              <a:rPr lang="ru-RU" dirty="0"/>
              <a:t>функцию в 199 точках, а при ƒ=0,001 N=1999</a:t>
            </a:r>
            <a:r>
              <a:rPr lang="ru-RU" dirty="0" smtClean="0"/>
              <a:t>.</a:t>
            </a:r>
          </a:p>
          <a:p>
            <a:r>
              <a:rPr lang="ru-RU" dirty="0"/>
              <a:t>напрашивается   другой путь: чтобы получить ƒ=0,01, вычислить</a:t>
            </a:r>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pPr>
              <a:buNone/>
            </a:pPr>
            <a:r>
              <a:rPr lang="ru-RU" dirty="0" smtClean="0"/>
              <a:t>	сначала </a:t>
            </a:r>
            <a:r>
              <a:rPr lang="ru-RU" dirty="0"/>
              <a:t>функцию в 19 точках и получить ƒ=0,1, а затем, вычислив еще </a:t>
            </a:r>
            <a:r>
              <a:rPr lang="ru-RU" dirty="0" smtClean="0"/>
              <a:t>19 значе­ний </a:t>
            </a:r>
            <a:r>
              <a:rPr lang="ru-RU" dirty="0"/>
              <a:t>функции на сокращенном интервале неопределенности, по­лучить ƒ=0,01, сделав при этом всего 38, а не 199</a:t>
            </a:r>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1124744"/>
            <a:ext cx="7776864" cy="4392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07857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408712"/>
          </a:xfrm>
        </p:spPr>
        <p:txBody>
          <a:bodyPr>
            <a:normAutofit fontScale="62500" lnSpcReduction="20000"/>
          </a:bodyPr>
          <a:lstStyle/>
          <a:p>
            <a:r>
              <a:rPr lang="ru-RU" dirty="0"/>
              <a:t>При таком методе поиска целевую функцию приходится вычис­лять J раз, причем J = N</a:t>
            </a:r>
            <a:r>
              <a:rPr lang="en-US" baseline="-25000" dirty="0" err="1"/>
              <a:t>i</a:t>
            </a:r>
            <a:r>
              <a:rPr lang="ru-RU" dirty="0"/>
              <a:t>. Весьма заманчиво найти оптимальное значение N,  при котором J при заданном ƒ минимально</a:t>
            </a:r>
            <a:r>
              <a:rPr lang="ru-RU" dirty="0" smtClean="0"/>
              <a:t>.</a:t>
            </a:r>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r>
              <a:rPr lang="ru-RU" dirty="0"/>
              <a:t>оказывается, что минимум расположен где-то вблизи </a:t>
            </a:r>
            <a:r>
              <a:rPr lang="en-US" dirty="0"/>
              <a:t>N</a:t>
            </a:r>
            <a:r>
              <a:rPr lang="ru-RU" dirty="0"/>
              <a:t>=З. При этом на каждом интервале f=0,5.</a:t>
            </a:r>
          </a:p>
          <a:p>
            <a:endParaRPr lang="ru-RU" dirty="0" smtClean="0"/>
          </a:p>
          <a:p>
            <a:endParaRPr lang="ru-RU" dirty="0"/>
          </a:p>
          <a:p>
            <a:endParaRPr lang="ru-RU" dirty="0"/>
          </a:p>
          <a:p>
            <a:endParaRPr lang="ru-RU" dirty="0"/>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1268760"/>
            <a:ext cx="7632848" cy="4392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31853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336704"/>
          </a:xfrm>
        </p:spPr>
        <p:txBody>
          <a:bodyPr/>
          <a:lstStyle/>
          <a:p>
            <a:r>
              <a:rPr lang="ru-RU" dirty="0"/>
              <a:t>Основным математическим аппаратом исследования операций является математическое программирование. Это раздел теории оптимизации (теории экстремальных задач</a:t>
            </a:r>
            <a:r>
              <a:rPr lang="ru-RU" dirty="0" smtClean="0"/>
              <a:t>). </a:t>
            </a:r>
            <a:endParaRPr lang="en-US" dirty="0" smtClean="0"/>
          </a:p>
          <a:p>
            <a:r>
              <a:rPr lang="ru-RU" dirty="0"/>
              <a:t>Математическое программирование включает следующие разделы:</a:t>
            </a:r>
          </a:p>
          <a:p>
            <a:r>
              <a:rPr lang="ru-RU" u="sng" dirty="0"/>
              <a:t>Линейное программирование</a:t>
            </a:r>
            <a:r>
              <a:rPr lang="ru-RU" dirty="0"/>
              <a:t> </a:t>
            </a:r>
            <a:endParaRPr lang="en-US" dirty="0" smtClean="0"/>
          </a:p>
          <a:p>
            <a:r>
              <a:rPr lang="ru-RU" u="sng" dirty="0"/>
              <a:t>Дискретное </a:t>
            </a:r>
            <a:r>
              <a:rPr lang="ru-RU" u="sng" dirty="0" smtClean="0"/>
              <a:t>программирование</a:t>
            </a:r>
            <a:endParaRPr lang="en-US" u="sng" dirty="0" smtClean="0"/>
          </a:p>
          <a:p>
            <a:r>
              <a:rPr lang="ru-RU" u="sng" dirty="0"/>
              <a:t>Динамическое </a:t>
            </a:r>
            <a:r>
              <a:rPr lang="ru-RU" u="sng" dirty="0" smtClean="0"/>
              <a:t>программирование</a:t>
            </a:r>
            <a:endParaRPr lang="en-US" u="sng" dirty="0" smtClean="0"/>
          </a:p>
          <a:p>
            <a:r>
              <a:rPr lang="ru-RU" u="sng" dirty="0"/>
              <a:t>Нелинейное программирование</a:t>
            </a:r>
            <a:endParaRPr lang="ru-RU" dirty="0"/>
          </a:p>
        </p:txBody>
      </p:sp>
    </p:spTree>
    <p:extLst>
      <p:ext uri="{BB962C8B-B14F-4D97-AF65-F5344CB8AC3E}">
        <p14:creationId xmlns="" xmlns:p14="http://schemas.microsoft.com/office/powerpoint/2010/main" val="942125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792088"/>
          </a:xfrm>
        </p:spPr>
        <p:txBody>
          <a:bodyPr>
            <a:normAutofit fontScale="90000"/>
          </a:bodyPr>
          <a:lstStyle/>
          <a:p>
            <a:r>
              <a:rPr lang="ru-RU" dirty="0"/>
              <a:t>Метод дихотомии</a:t>
            </a:r>
            <a:br>
              <a:rPr lang="ru-RU" dirty="0"/>
            </a:br>
            <a:endParaRPr lang="ru-RU" dirty="0"/>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715289"/>
            <a:ext cx="7704856" cy="42258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59832" y="5301208"/>
            <a:ext cx="1200150"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32867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706090"/>
          </a:xfrm>
        </p:spPr>
        <p:txBody>
          <a:bodyPr>
            <a:normAutofit fontScale="90000"/>
          </a:bodyPr>
          <a:lstStyle/>
          <a:p>
            <a:r>
              <a:rPr lang="ru-RU" b="1" dirty="0"/>
              <a:t>Метод золотого сечения</a:t>
            </a:r>
            <a:br>
              <a:rPr lang="ru-RU" b="1" dirty="0"/>
            </a:br>
            <a:endParaRPr lang="ru-RU" b="1" dirty="0"/>
          </a:p>
        </p:txBody>
      </p:sp>
      <p:sp>
        <p:nvSpPr>
          <p:cNvPr id="3" name="Объект 2"/>
          <p:cNvSpPr>
            <a:spLocks noGrp="1"/>
          </p:cNvSpPr>
          <p:nvPr>
            <p:ph idx="1"/>
          </p:nvPr>
        </p:nvSpPr>
        <p:spPr>
          <a:xfrm>
            <a:off x="457200" y="1052736"/>
            <a:ext cx="8229600" cy="5688632"/>
          </a:xfrm>
        </p:spPr>
        <p:txBody>
          <a:bodyPr/>
          <a:lstStyle/>
          <a:p>
            <a:r>
              <a:rPr lang="ru-RU" dirty="0"/>
              <a:t> </a:t>
            </a:r>
            <a:r>
              <a:rPr lang="ru-RU" sz="2800" dirty="0"/>
              <a:t>Сущность этого метода состоит в следующем. Интервал </a:t>
            </a:r>
            <a:r>
              <a:rPr lang="ru-RU" sz="2800" dirty="0" smtClean="0"/>
              <a:t>неопределенности </a:t>
            </a:r>
            <a:r>
              <a:rPr lang="ru-RU" sz="2800" dirty="0"/>
              <a:t>делится на две неравные части так, что отношение длины большого отрезка к длине всего интервала равно </a:t>
            </a:r>
            <a:r>
              <a:rPr lang="ru-RU" sz="2800" dirty="0" smtClean="0"/>
              <a:t>отношению </a:t>
            </a:r>
            <a:r>
              <a:rPr lang="ru-RU" sz="2800" dirty="0"/>
              <a:t>длины меньшего отрезка к длине большего отрезка. На </a:t>
            </a:r>
            <a:r>
              <a:rPr lang="ru-RU" sz="2800" dirty="0" smtClean="0"/>
              <a:t>рисунке (приведенном на сл.слайде) </a:t>
            </a:r>
            <a:r>
              <a:rPr lang="ru-RU" sz="2800" dirty="0"/>
              <a:t>показан интервал неопределенности Z, состоящий из отрезков z</a:t>
            </a:r>
            <a:r>
              <a:rPr lang="ru-RU" sz="2800" baseline="-25000" dirty="0"/>
              <a:t>1</a:t>
            </a:r>
            <a:r>
              <a:rPr lang="ru-RU" sz="2800" dirty="0"/>
              <a:t> и z</a:t>
            </a:r>
            <a:r>
              <a:rPr lang="ru-RU" sz="2800" baseline="-25000" dirty="0"/>
              <a:t>2</a:t>
            </a:r>
            <a:r>
              <a:rPr lang="ru-RU" sz="2800" dirty="0"/>
              <a:t>,. отношение длин которых определяется правилом золотого </a:t>
            </a:r>
            <a:r>
              <a:rPr lang="ru-RU" sz="2800" dirty="0" smtClean="0"/>
              <a:t>сечения</a:t>
            </a:r>
            <a:endParaRPr lang="ru-RU" dirty="0" smtClean="0"/>
          </a:p>
          <a:p>
            <a:endParaRPr lang="ru-RU" dirty="0" smtClean="0"/>
          </a:p>
          <a:p>
            <a:endParaRPr lang="ru-RU" dirty="0" smtClean="0"/>
          </a:p>
          <a:p>
            <a:endParaRPr lang="ru-RU" dirty="0"/>
          </a:p>
          <a:p>
            <a:endParaRPr lang="ru-RU" dirty="0"/>
          </a:p>
        </p:txBody>
      </p:sp>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57356" y="5214950"/>
            <a:ext cx="1008112" cy="676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29058" y="5214950"/>
            <a:ext cx="1337608" cy="6603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8582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260648"/>
            <a:ext cx="7848872" cy="30963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5516" y="3356992"/>
            <a:ext cx="8640960" cy="30243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59632" y="6381328"/>
            <a:ext cx="1514475" cy="361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102825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336704"/>
          </a:xfrm>
        </p:spPr>
        <p:txBody>
          <a:bodyPr>
            <a:normAutofit fontScale="92500" lnSpcReduction="20000"/>
          </a:bodyPr>
          <a:lstStyle/>
          <a:p>
            <a:pPr algn="ctr">
              <a:buNone/>
            </a:pPr>
            <a:r>
              <a:rPr lang="ru-RU" b="1" dirty="0"/>
              <a:t>Методы многомерного поиска</a:t>
            </a:r>
          </a:p>
          <a:p>
            <a:r>
              <a:rPr lang="ru-RU" dirty="0" smtClean="0"/>
              <a:t>Методы оптимизации </a:t>
            </a:r>
            <a:r>
              <a:rPr lang="ru-RU" dirty="0"/>
              <a:t>в многомерном пространстве можно разделить на регулярные и стохастические. В свою очередь регулярные методы подразделяются на две большие группы- прямые и косвенные. Прямые методы основаны на сравнении вычисляемых значений целевой функции в различных точках, а косвенные на использовании необходимых и достаточных условий математического определения максимума и минимума функций. Стратегия прямых </a:t>
            </a:r>
            <a:r>
              <a:rPr lang="ru-RU" dirty="0" smtClean="0"/>
              <a:t>методов - постепенное </a:t>
            </a:r>
            <a:r>
              <a:rPr lang="ru-RU" dirty="0"/>
              <a:t>приближение к оптимуму; при использовании косвенных методов стремятся найти решение не исследуя неоптимальные точки.</a:t>
            </a:r>
          </a:p>
        </p:txBody>
      </p:sp>
    </p:spTree>
    <p:extLst>
      <p:ext uri="{BB962C8B-B14F-4D97-AF65-F5344CB8AC3E}">
        <p14:creationId xmlns="" xmlns:p14="http://schemas.microsoft.com/office/powerpoint/2010/main" val="2233000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332656"/>
            <a:ext cx="3457575" cy="5848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2799631"/>
            <a:ext cx="3860492" cy="3381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76969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8347" y="7640"/>
            <a:ext cx="7488832" cy="2989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1560" y="2996952"/>
            <a:ext cx="7992888" cy="3733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04720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357290" y="571480"/>
            <a:ext cx="5643602" cy="4357718"/>
          </a:xfrm>
          <a:prstGeom prst="rect">
            <a:avLst/>
          </a:prstGeom>
          <a:noFill/>
          <a:ln w="9525">
            <a:noFill/>
            <a:miter lim="800000"/>
            <a:headEnd/>
            <a:tailEnd/>
          </a:ln>
          <a:effectLst/>
        </p:spPr>
      </p:pic>
      <p:sp>
        <p:nvSpPr>
          <p:cNvPr id="9" name="Текст 8"/>
          <p:cNvSpPr>
            <a:spLocks noGrp="1"/>
          </p:cNvSpPr>
          <p:nvPr>
            <p:ph type="body" idx="1"/>
          </p:nvPr>
        </p:nvSpPr>
        <p:spPr>
          <a:xfrm>
            <a:off x="857224" y="5000636"/>
            <a:ext cx="7772400" cy="1500187"/>
          </a:xfrm>
        </p:spPr>
        <p:txBody>
          <a:bodyPr/>
          <a:lstStyle/>
          <a:p>
            <a:r>
              <a:rPr lang="ru-RU" dirty="0" smtClean="0">
                <a:solidFill>
                  <a:schemeClr val="tx1"/>
                </a:solidFill>
              </a:rPr>
              <a:t>Сеточный метод поиска.  </a:t>
            </a:r>
          </a:p>
          <a:p>
            <a:r>
              <a:rPr lang="ru-RU" dirty="0" smtClean="0">
                <a:solidFill>
                  <a:schemeClr val="tx1"/>
                </a:solidFill>
              </a:rPr>
              <a:t>В случае трех и более переменных большую эффективность обеспечивают не кубические, а звездообразные области.</a:t>
            </a:r>
          </a:p>
          <a:p>
            <a:endParaRPr lang="ru-RU" dirty="0">
              <a:solidFill>
                <a:schemeClr val="tx1"/>
              </a:solidFill>
            </a:endParaRPr>
          </a:p>
        </p:txBody>
      </p:sp>
    </p:spTree>
    <p:extLst>
      <p:ext uri="{BB962C8B-B14F-4D97-AF65-F5344CB8AC3E}">
        <p14:creationId xmlns="" xmlns:p14="http://schemas.microsoft.com/office/powerpoint/2010/main" val="218347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dirty="0"/>
              <a:t>Метод случайного поиска</a:t>
            </a:r>
            <a:br>
              <a:rPr lang="ru-RU" dirty="0"/>
            </a:br>
            <a:endParaRPr lang="ru-RU" dirty="0"/>
          </a:p>
        </p:txBody>
      </p:sp>
      <p:sp>
        <p:nvSpPr>
          <p:cNvPr id="3" name="Объект 2"/>
          <p:cNvSpPr>
            <a:spLocks noGrp="1"/>
          </p:cNvSpPr>
          <p:nvPr>
            <p:ph idx="1"/>
          </p:nvPr>
        </p:nvSpPr>
        <p:spPr>
          <a:xfrm>
            <a:off x="457200" y="908720"/>
            <a:ext cx="8229600" cy="5760640"/>
          </a:xfrm>
        </p:spPr>
        <p:txBody>
          <a:bodyPr>
            <a:normAutofit fontScale="70000" lnSpcReduction="20000"/>
          </a:bodyPr>
          <a:lstStyle/>
          <a:p>
            <a:r>
              <a:rPr lang="ru-RU" dirty="0"/>
              <a:t>Пусть пространство проектирования </a:t>
            </a:r>
            <a:r>
              <a:rPr lang="ru-RU" dirty="0" smtClean="0"/>
              <a:t>представляет </a:t>
            </a:r>
            <a:r>
              <a:rPr lang="ru-RU" dirty="0"/>
              <a:t>собой куб или гиперкуб со стороной, равной единице, и разделено на кубические ячейки путем деления на 10 равных частей каждой стороны куба, соответствующей одному из </a:t>
            </a:r>
            <a:r>
              <a:rPr lang="ru-RU" dirty="0" smtClean="0"/>
              <a:t>проектных </a:t>
            </a:r>
            <a:r>
              <a:rPr lang="ru-RU" dirty="0"/>
              <a:t>параметров. При </a:t>
            </a:r>
            <a:r>
              <a:rPr lang="ru-RU" b="1" i="1" dirty="0"/>
              <a:t>N=2</a:t>
            </a:r>
            <a:r>
              <a:rPr lang="ru-RU" i="1" dirty="0"/>
              <a:t> </a:t>
            </a:r>
            <a:r>
              <a:rPr lang="ru-RU" dirty="0"/>
              <a:t>число ячеек равно 100, при </a:t>
            </a:r>
            <a:r>
              <a:rPr lang="en-US" b="1" dirty="0"/>
              <a:t>N</a:t>
            </a:r>
            <a:r>
              <a:rPr lang="ru-RU" b="1" dirty="0"/>
              <a:t>=3 </a:t>
            </a:r>
            <a:r>
              <a:rPr lang="ru-RU" dirty="0"/>
              <a:t>оно равно 1000; в общем случае при </a:t>
            </a:r>
            <a:r>
              <a:rPr lang="ru-RU" i="1" dirty="0"/>
              <a:t>N </a:t>
            </a:r>
            <a:r>
              <a:rPr lang="ru-RU" dirty="0"/>
              <a:t>измерений число ячеек равно 10</a:t>
            </a:r>
            <a:r>
              <a:rPr lang="en-US" baseline="30000" dirty="0"/>
              <a:t>N</a:t>
            </a:r>
            <a:r>
              <a:rPr lang="ru-RU" dirty="0"/>
              <a:t>. Вероятность того, что выбранная наугад ячейка войдет в число 10% наиболее перспективных ячеек, равна 0,1, так как при N=1 нас будет интересовать одна ячейка из 10, при N=2-одна из десяти лучших при общем количестве ячеек 100 и т. д. Вероятность того, что мы пропустим одну из 10% наиболее перспективных ячеек, составит 0,9. Если случайным образом выбрать две ячейки, то вероятность пропуска будет 0,92, т. е. 0,81. Вообще вероятность нахождения по крайней мере одной ячейки из наиболее перспективных, доля которых равна f, после N попыток составит</a:t>
            </a:r>
          </a:p>
          <a:p>
            <a:r>
              <a:rPr lang="ru-RU" dirty="0"/>
              <a:t>P=1-(1-</a:t>
            </a:r>
            <a:r>
              <a:rPr lang="en-US" dirty="0"/>
              <a:t>f</a:t>
            </a:r>
            <a:r>
              <a:rPr lang="ru-RU" dirty="0"/>
              <a:t>)</a:t>
            </a:r>
            <a:r>
              <a:rPr lang="en-US" baseline="30000" dirty="0"/>
              <a:t>N</a:t>
            </a:r>
            <a:endParaRPr lang="ru-RU" dirty="0"/>
          </a:p>
          <a:p>
            <a:endParaRPr lang="ru-RU" dirty="0"/>
          </a:p>
        </p:txBody>
      </p:sp>
    </p:spTree>
    <p:extLst>
      <p:ext uri="{BB962C8B-B14F-4D97-AF65-F5344CB8AC3E}">
        <p14:creationId xmlns="" xmlns:p14="http://schemas.microsoft.com/office/powerpoint/2010/main" val="15119816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2736304"/>
          </a:xfrm>
        </p:spPr>
        <p:txBody>
          <a:bodyPr>
            <a:normAutofit fontScale="77500" lnSpcReduction="20000"/>
          </a:bodyPr>
          <a:lstStyle/>
          <a:p>
            <a:r>
              <a:rPr lang="ru-RU" dirty="0"/>
              <a:t>В </a:t>
            </a:r>
            <a:r>
              <a:rPr lang="ru-RU" dirty="0" smtClean="0"/>
              <a:t>табл. указано</a:t>
            </a:r>
            <a:r>
              <a:rPr lang="ru-RU" dirty="0"/>
              <a:t>, сколько ячеек надо выбрать случайным образом, чтобы обеспечить заданную вероятность при заданной доле наиболее перспективных ячеек. Из нее видно, что при </a:t>
            </a:r>
            <a:r>
              <a:rPr lang="ru-RU" dirty="0" smtClean="0"/>
              <a:t>случайной </a:t>
            </a:r>
            <a:r>
              <a:rPr lang="ru-RU" dirty="0"/>
              <a:t>выборке 44 ячеек вероятность достижения </a:t>
            </a:r>
            <a:r>
              <a:rPr lang="en-US" dirty="0"/>
              <a:t>f</a:t>
            </a:r>
            <a:r>
              <a:rPr lang="ru-RU" dirty="0"/>
              <a:t>=0,1 составит 99%. Это очень неплохо, если вспомнить, что для 100%-ного обеспечения  целевую функцию в случае пяти переменных </a:t>
            </a:r>
            <a:r>
              <a:rPr lang="ru-RU" dirty="0" smtClean="0"/>
              <a:t>пришлось </a:t>
            </a:r>
            <a:r>
              <a:rPr lang="ru-RU" dirty="0"/>
              <a:t>бы вычислить 2 476 099 раз.</a:t>
            </a:r>
          </a:p>
          <a:p>
            <a:endParaRPr lang="ru-RU" dirty="0"/>
          </a:p>
        </p:txBody>
      </p:sp>
      <p:pic>
        <p:nvPicPr>
          <p:cNvPr id="1027" name="Picture 3"/>
          <p:cNvPicPr>
            <a:picLocks noChangeAspect="1" noChangeArrowheads="1"/>
          </p:cNvPicPr>
          <p:nvPr/>
        </p:nvPicPr>
        <p:blipFill>
          <a:blip r:embed="rId2" cstate="print"/>
          <a:srcRect/>
          <a:stretch>
            <a:fillRect/>
          </a:stretch>
        </p:blipFill>
        <p:spPr bwMode="auto">
          <a:xfrm>
            <a:off x="285720" y="3143248"/>
            <a:ext cx="8643998" cy="3000396"/>
          </a:xfrm>
          <a:prstGeom prst="rect">
            <a:avLst/>
          </a:prstGeom>
          <a:noFill/>
          <a:ln w="9525">
            <a:noFill/>
            <a:miter lim="800000"/>
            <a:headEnd/>
            <a:tailEnd/>
          </a:ln>
          <a:effectLst/>
        </p:spPr>
      </p:pic>
    </p:spTree>
    <p:extLst>
      <p:ext uri="{BB962C8B-B14F-4D97-AF65-F5344CB8AC3E}">
        <p14:creationId xmlns="" xmlns:p14="http://schemas.microsoft.com/office/powerpoint/2010/main" val="36303348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dirty="0"/>
              <a:t>Градиентные методы</a:t>
            </a:r>
            <a:br>
              <a:rPr lang="ru-RU" dirty="0"/>
            </a:br>
            <a:endParaRPr lang="ru-RU" dirty="0"/>
          </a:p>
        </p:txBody>
      </p:sp>
      <p:pic>
        <p:nvPicPr>
          <p:cNvPr id="1536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7623" y="805656"/>
            <a:ext cx="2638425" cy="63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584" y="1737584"/>
            <a:ext cx="7056784" cy="45717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51628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778098"/>
          </a:xfrm>
        </p:spPr>
        <p:txBody>
          <a:bodyPr>
            <a:normAutofit fontScale="90000"/>
          </a:bodyPr>
          <a:lstStyle/>
          <a:p>
            <a:r>
              <a:rPr lang="ru-RU" u="sng" dirty="0"/>
              <a:t>Математическая постановка задачи</a:t>
            </a:r>
            <a:endParaRPr lang="ru-RU" dirty="0"/>
          </a:p>
        </p:txBody>
      </p:sp>
      <p:sp>
        <p:nvSpPr>
          <p:cNvPr id="3" name="Объект 2"/>
          <p:cNvSpPr>
            <a:spLocks noGrp="1"/>
          </p:cNvSpPr>
          <p:nvPr>
            <p:ph idx="1"/>
          </p:nvPr>
        </p:nvSpPr>
        <p:spPr>
          <a:xfrm>
            <a:off x="251520" y="980728"/>
            <a:ext cx="8712968" cy="5616624"/>
          </a:xfrm>
        </p:spPr>
        <p:txBody>
          <a:bodyPr>
            <a:normAutofit fontScale="92500" lnSpcReduction="10000"/>
          </a:bodyPr>
          <a:lstStyle/>
          <a:p>
            <a:r>
              <a:rPr lang="ru-RU" dirty="0"/>
              <a:t>Цель всех методов – определить оптимальное решение, то есть решение, которое по тем или иным признакам предпочтительнее перед другими. Параметры, совокупность которых образуют решения, называют элементами решения.</a:t>
            </a:r>
          </a:p>
          <a:p>
            <a:r>
              <a:rPr lang="ru-RU" dirty="0"/>
              <a:t>Для представления задачи в </a:t>
            </a:r>
            <a:r>
              <a:rPr lang="ru-RU" dirty="0" smtClean="0"/>
              <a:t>символьном </a:t>
            </a:r>
            <a:r>
              <a:rPr lang="ru-RU" dirty="0"/>
              <a:t>виде обозначим множество возможных решений с помощью вектора </a:t>
            </a:r>
            <a:r>
              <a:rPr lang="ru-RU" b="1" dirty="0"/>
              <a:t>Х</a:t>
            </a:r>
            <a:r>
              <a:rPr lang="ru-RU" dirty="0"/>
              <a:t>, каждую отдельную совокупность решений через </a:t>
            </a:r>
            <a:r>
              <a:rPr lang="ru-RU" b="1" dirty="0"/>
              <a:t>х</a:t>
            </a:r>
            <a:r>
              <a:rPr lang="ru-RU" dirty="0"/>
              <a:t>. Для сравнения между собой различных решений выводится количественный критерий показатель эффективности </a:t>
            </a:r>
            <a:r>
              <a:rPr lang="en-US" b="1" dirty="0"/>
              <a:t>w</a:t>
            </a:r>
            <a:r>
              <a:rPr lang="ru-RU" dirty="0"/>
              <a:t> или целевая функция. </a:t>
            </a:r>
          </a:p>
        </p:txBody>
      </p:sp>
    </p:spTree>
    <p:extLst>
      <p:ext uri="{BB962C8B-B14F-4D97-AF65-F5344CB8AC3E}">
        <p14:creationId xmlns="" xmlns:p14="http://schemas.microsoft.com/office/powerpoint/2010/main" val="35294461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dirty="0"/>
              <a:t>СИМПЛЕКС-МЕТОД</a:t>
            </a:r>
            <a:br>
              <a:rPr lang="ru-RU" dirty="0"/>
            </a:br>
            <a:endParaRPr lang="ru-RU" dirty="0"/>
          </a:p>
        </p:txBody>
      </p:sp>
      <p:pic>
        <p:nvPicPr>
          <p:cNvPr id="1638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5616" y="1052735"/>
            <a:ext cx="6480720" cy="49934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23381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552728"/>
          </a:xfrm>
        </p:spPr>
        <p:txBody>
          <a:bodyPr>
            <a:normAutofit fontScale="85000" lnSpcReduction="20000"/>
          </a:bodyPr>
          <a:lstStyle/>
          <a:p>
            <a:r>
              <a:rPr lang="ru-RU" dirty="0"/>
              <a:t>Описанная задача принадлежит к классу так называемых классических математических вариационных задач, давно разрабатываемых математиками</a:t>
            </a:r>
            <a:r>
              <a:rPr lang="ru-RU" dirty="0" smtClean="0"/>
              <a:t>.</a:t>
            </a:r>
            <a:endParaRPr lang="en-US" dirty="0" smtClean="0"/>
          </a:p>
          <a:p>
            <a:r>
              <a:rPr lang="ru-RU" dirty="0"/>
              <a:t>Однако использование классических методов вариационного исчисления в ряде случаев на практике затрудненно, а иногда и невозможно по ряду причин:</a:t>
            </a:r>
          </a:p>
          <a:p>
            <a:r>
              <a:rPr lang="ru-RU" dirty="0" smtClean="0"/>
              <a:t>-когда параметров </a:t>
            </a:r>
            <a:r>
              <a:rPr lang="ru-RU" dirty="0"/>
              <a:t>много, задача решения системы напрямую может оказаться </a:t>
            </a:r>
            <a:r>
              <a:rPr lang="ru-RU" dirty="0" smtClean="0"/>
              <a:t>непростой;</a:t>
            </a:r>
            <a:endParaRPr lang="ru-RU" dirty="0"/>
          </a:p>
          <a:p>
            <a:r>
              <a:rPr lang="ru-RU" dirty="0" smtClean="0"/>
              <a:t>-когда на </a:t>
            </a:r>
            <a:r>
              <a:rPr lang="ru-RU" dirty="0"/>
              <a:t>элементы решения наложены ограничения. Экстремумы часто достигаются отнюдь не в точках нулевых производных (такой точки может не быть вообще, как в линейных задачах</a:t>
            </a:r>
            <a:r>
              <a:rPr lang="ru-RU" dirty="0" smtClean="0"/>
              <a:t>);</a:t>
            </a:r>
            <a:endParaRPr lang="en-US" dirty="0" smtClean="0"/>
          </a:p>
          <a:p>
            <a:r>
              <a:rPr lang="ru-RU" dirty="0"/>
              <a:t>- В </a:t>
            </a:r>
            <a:r>
              <a:rPr lang="ru-RU" dirty="0" smtClean="0"/>
              <a:t>некоторых задачах </a:t>
            </a:r>
            <a:r>
              <a:rPr lang="ru-RU" dirty="0"/>
              <a:t>функция </a:t>
            </a:r>
            <a:r>
              <a:rPr lang="ru-RU" b="1" dirty="0"/>
              <a:t>W</a:t>
            </a:r>
            <a:r>
              <a:rPr lang="ru-RU" dirty="0"/>
              <a:t> вообще не имеет производных, </a:t>
            </a:r>
            <a:r>
              <a:rPr lang="ru-RU" dirty="0" smtClean="0"/>
              <a:t>например, </a:t>
            </a:r>
            <a:r>
              <a:rPr lang="ru-RU" dirty="0"/>
              <a:t>для целочисленного значения аргумента.</a:t>
            </a:r>
          </a:p>
        </p:txBody>
      </p:sp>
    </p:spTree>
    <p:extLst>
      <p:ext uri="{BB962C8B-B14F-4D97-AF65-F5344CB8AC3E}">
        <p14:creationId xmlns="" xmlns:p14="http://schemas.microsoft.com/office/powerpoint/2010/main" val="1608286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84976" cy="6552728"/>
          </a:xfrm>
        </p:spPr>
        <p:txBody>
          <a:bodyPr>
            <a:normAutofit fontScale="85000" lnSpcReduction="20000"/>
          </a:bodyPr>
          <a:lstStyle/>
          <a:p>
            <a:r>
              <a:rPr lang="ru-RU" dirty="0"/>
              <a:t>Как правило, показатель эффективности зависит от двух факторов:</a:t>
            </a:r>
          </a:p>
          <a:p>
            <a:r>
              <a:rPr lang="ru-RU" dirty="0"/>
              <a:t> </a:t>
            </a:r>
          </a:p>
          <a:p>
            <a:r>
              <a:rPr lang="en-US" b="1" dirty="0"/>
              <a:t>w</a:t>
            </a:r>
            <a:r>
              <a:rPr lang="ru-RU" b="1" dirty="0"/>
              <a:t>=</a:t>
            </a:r>
            <a:r>
              <a:rPr lang="en-US" b="1" dirty="0"/>
              <a:t>w</a:t>
            </a:r>
            <a:r>
              <a:rPr lang="ru-RU" b="1" dirty="0"/>
              <a:t>(</a:t>
            </a:r>
            <a:r>
              <a:rPr lang="en-US" b="1" dirty="0"/>
              <a:t>α</a:t>
            </a:r>
            <a:r>
              <a:rPr lang="ru-RU" b="1" dirty="0"/>
              <a:t>,</a:t>
            </a:r>
            <a:r>
              <a:rPr lang="en-US" b="1" dirty="0"/>
              <a:t>x</a:t>
            </a:r>
            <a:r>
              <a:rPr lang="ru-RU" b="1" dirty="0"/>
              <a:t>)</a:t>
            </a:r>
            <a:endParaRPr lang="ru-RU" dirty="0"/>
          </a:p>
          <a:p>
            <a:r>
              <a:rPr lang="ru-RU" dirty="0"/>
              <a:t> </a:t>
            </a:r>
          </a:p>
          <a:p>
            <a:r>
              <a:rPr lang="en-US" b="1" dirty="0"/>
              <a:t>α</a:t>
            </a:r>
            <a:r>
              <a:rPr lang="ru-RU" dirty="0"/>
              <a:t> – заданная заранее известные факторы (детерминированные или стохастические),</a:t>
            </a:r>
          </a:p>
          <a:p>
            <a:r>
              <a:rPr lang="ru-RU" b="1" dirty="0"/>
              <a:t>x</a:t>
            </a:r>
            <a:r>
              <a:rPr lang="ru-RU" dirty="0"/>
              <a:t>-одна из совокупностей проектных решений.</a:t>
            </a:r>
          </a:p>
          <a:p>
            <a:r>
              <a:rPr lang="ru-RU" dirty="0"/>
              <a:t>Задача выбора совокупности решений формируется следующим образом. При заданном комплексе условий </a:t>
            </a:r>
            <a:r>
              <a:rPr lang="ru-RU" b="1" dirty="0"/>
              <a:t>α</a:t>
            </a:r>
            <a:r>
              <a:rPr lang="ru-RU" dirty="0"/>
              <a:t> найти такое решение </a:t>
            </a:r>
            <a:r>
              <a:rPr lang="ru-RU" b="1" dirty="0"/>
              <a:t>x=x*, </a:t>
            </a:r>
            <a:r>
              <a:rPr lang="ru-RU" dirty="0"/>
              <a:t>которое обращает показатель эффективности </a:t>
            </a:r>
            <a:r>
              <a:rPr lang="ru-RU" b="1" dirty="0"/>
              <a:t>W</a:t>
            </a:r>
            <a:r>
              <a:rPr lang="ru-RU" dirty="0"/>
              <a:t> в максимум.</a:t>
            </a:r>
          </a:p>
          <a:p>
            <a:r>
              <a:rPr lang="ru-RU" b="1" dirty="0"/>
              <a:t>W*=</a:t>
            </a:r>
            <a:r>
              <a:rPr lang="ru-RU" b="1" dirty="0" err="1"/>
              <a:t>max</a:t>
            </a:r>
            <a:r>
              <a:rPr lang="ru-RU" b="1" dirty="0"/>
              <a:t>{W(α,x)}   </a:t>
            </a:r>
          </a:p>
          <a:p>
            <a:r>
              <a:rPr lang="ru-RU" b="1" dirty="0"/>
              <a:t>       </a:t>
            </a:r>
            <a:r>
              <a:rPr lang="en-US" b="1" dirty="0"/>
              <a:t>x</a:t>
            </a:r>
            <a:r>
              <a:rPr lang="ru-RU" b="1" dirty="0"/>
              <a:t> </a:t>
            </a:r>
            <a:r>
              <a:rPr lang="en-US" b="1" dirty="0"/>
              <a:t>X</a:t>
            </a:r>
            <a:endParaRPr lang="ru-RU" b="1" dirty="0"/>
          </a:p>
          <a:p>
            <a:r>
              <a:rPr lang="ru-RU" b="1" dirty="0"/>
              <a:t>W* </a:t>
            </a:r>
            <a:r>
              <a:rPr lang="ru-RU" dirty="0"/>
              <a:t>максимальное значение </a:t>
            </a:r>
            <a:r>
              <a:rPr lang="ru-RU" b="1" dirty="0"/>
              <a:t>W(α,x)</a:t>
            </a:r>
            <a:r>
              <a:rPr lang="ru-RU" dirty="0"/>
              <a:t> взятое по всем решениям из множества возможных </a:t>
            </a:r>
            <a:r>
              <a:rPr lang="ru-RU" b="1" dirty="0"/>
              <a:t>X</a:t>
            </a:r>
            <a:r>
              <a:rPr lang="ru-RU" dirty="0"/>
              <a:t>.</a:t>
            </a:r>
          </a:p>
          <a:p>
            <a:endParaRPr lang="ru-RU" dirty="0"/>
          </a:p>
        </p:txBody>
      </p:sp>
    </p:spTree>
    <p:extLst>
      <p:ext uri="{BB962C8B-B14F-4D97-AF65-F5344CB8AC3E}">
        <p14:creationId xmlns="" xmlns:p14="http://schemas.microsoft.com/office/powerpoint/2010/main" val="1414760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408712"/>
          </a:xfrm>
        </p:spPr>
        <p:txBody>
          <a:bodyPr>
            <a:normAutofit fontScale="62500" lnSpcReduction="20000"/>
          </a:bodyPr>
          <a:lstStyle/>
          <a:p>
            <a:r>
              <a:rPr lang="ru-RU" dirty="0"/>
              <a:t>Н</a:t>
            </a:r>
            <a:r>
              <a:rPr lang="ru-RU" dirty="0" smtClean="0"/>
              <a:t>а </a:t>
            </a:r>
            <a:r>
              <a:rPr lang="ru-RU" dirty="0"/>
              <a:t>практике большинство задач не может быть оценено с помощью одного критерия и такие задачи называются </a:t>
            </a:r>
            <a:r>
              <a:rPr lang="ru-RU" dirty="0" smtClean="0"/>
              <a:t>многокритериальными.</a:t>
            </a:r>
          </a:p>
          <a:p>
            <a:r>
              <a:rPr lang="ru-RU" dirty="0"/>
              <a:t>1. Один из наиболее распространённых подходов заключается в сведении нескольких критериев к одному - обобщенному и минимизации этого обобщенного критерия.</a:t>
            </a:r>
          </a:p>
          <a:p>
            <a:r>
              <a:rPr lang="ru-RU" dirty="0"/>
              <a:t>Используются два варианта этого подхода:</a:t>
            </a:r>
          </a:p>
          <a:p>
            <a:r>
              <a:rPr lang="ru-RU" dirty="0"/>
              <a:t>а) </a:t>
            </a:r>
            <a:r>
              <a:rPr lang="ru-RU" dirty="0" smtClean="0"/>
              <a:t>мультипликативный критерий</a:t>
            </a:r>
          </a:p>
          <a:p>
            <a:endParaRPr lang="ru-RU" dirty="0" smtClean="0"/>
          </a:p>
          <a:p>
            <a:endParaRPr lang="ru-RU" dirty="0" smtClean="0"/>
          </a:p>
          <a:p>
            <a:endParaRPr lang="ru-RU" dirty="0" smtClean="0"/>
          </a:p>
          <a:p>
            <a:pPr>
              <a:buNone/>
            </a:pPr>
            <a:endParaRPr lang="ru-RU" dirty="0"/>
          </a:p>
          <a:p>
            <a:r>
              <a:rPr lang="ru-RU" dirty="0"/>
              <a:t>б) </a:t>
            </a:r>
            <a:r>
              <a:rPr lang="ru-RU" dirty="0" smtClean="0"/>
              <a:t>аддитивный критерий </a:t>
            </a:r>
            <a:r>
              <a:rPr lang="ru-RU" dirty="0"/>
              <a:t>(взвешенный аддитивный</a:t>
            </a:r>
            <a:r>
              <a:rPr lang="ru-RU" dirty="0" smtClean="0"/>
              <a:t>)</a:t>
            </a:r>
          </a:p>
          <a:p>
            <a:endParaRPr lang="ru-RU" dirty="0" smtClean="0"/>
          </a:p>
          <a:p>
            <a:endParaRPr lang="ru-RU" dirty="0" smtClean="0"/>
          </a:p>
          <a:p>
            <a:endParaRPr lang="ru-RU" dirty="0" smtClean="0"/>
          </a:p>
          <a:p>
            <a:endParaRPr lang="ru-RU" dirty="0"/>
          </a:p>
          <a:p>
            <a:r>
              <a:rPr lang="ru-RU" dirty="0"/>
              <a:t>  Здесь предполагается, что выходные параметры упорядочены: первые </a:t>
            </a:r>
            <a:r>
              <a:rPr lang="ru-RU" b="1" dirty="0"/>
              <a:t>r </a:t>
            </a:r>
            <a:r>
              <a:rPr lang="ru-RU" dirty="0"/>
              <a:t>нужно уменьшать, а остальные </a:t>
            </a:r>
            <a:r>
              <a:rPr lang="ru-RU" b="1" dirty="0"/>
              <a:t>m-r</a:t>
            </a:r>
            <a:r>
              <a:rPr lang="ru-RU" dirty="0"/>
              <a:t> наоборот увеличивать, </a:t>
            </a:r>
            <a:r>
              <a:rPr lang="ru-RU" b="1" dirty="0"/>
              <a:t>а</a:t>
            </a:r>
            <a:r>
              <a:rPr lang="ru-RU" dirty="0"/>
              <a:t>- весовой коэффициент, учитывающий относительный вклад соответствующего параметра в общую оценку эффективности</a:t>
            </a:r>
            <a:r>
              <a:rPr lang="ru-RU" dirty="0" smtClean="0"/>
              <a:t>.</a:t>
            </a:r>
          </a:p>
          <a:p>
            <a:endParaRPr lang="ru-RU" dirty="0"/>
          </a:p>
        </p:txBody>
      </p:sp>
      <p:pic>
        <p:nvPicPr>
          <p:cNvPr id="3075" name="Picture 3"/>
          <p:cNvPicPr>
            <a:picLocks noChangeAspect="1" noChangeArrowheads="1"/>
          </p:cNvPicPr>
          <p:nvPr/>
        </p:nvPicPr>
        <p:blipFill>
          <a:blip r:embed="rId2" cstate="print"/>
          <a:srcRect/>
          <a:stretch>
            <a:fillRect/>
          </a:stretch>
        </p:blipFill>
        <p:spPr bwMode="auto">
          <a:xfrm>
            <a:off x="928662" y="2357430"/>
            <a:ext cx="2657475" cy="828675"/>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1000100" y="3929066"/>
            <a:ext cx="3219450" cy="819150"/>
          </a:xfrm>
          <a:prstGeom prst="rect">
            <a:avLst/>
          </a:prstGeom>
          <a:noFill/>
          <a:ln w="9525">
            <a:noFill/>
            <a:miter lim="800000"/>
            <a:headEnd/>
            <a:tailEnd/>
          </a:ln>
          <a:effectLst/>
        </p:spPr>
      </p:pic>
    </p:spTree>
    <p:extLst>
      <p:ext uri="{BB962C8B-B14F-4D97-AF65-F5344CB8AC3E}">
        <p14:creationId xmlns="" xmlns:p14="http://schemas.microsoft.com/office/powerpoint/2010/main" val="4216957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480720"/>
          </a:xfrm>
        </p:spPr>
        <p:txBody>
          <a:bodyPr>
            <a:normAutofit fontScale="92500"/>
          </a:bodyPr>
          <a:lstStyle/>
          <a:p>
            <a:r>
              <a:rPr lang="ru-RU" dirty="0"/>
              <a:t>2. </a:t>
            </a:r>
            <a:r>
              <a:rPr lang="ru-RU" dirty="0" err="1"/>
              <a:t>Максиминные</a:t>
            </a:r>
            <a:r>
              <a:rPr lang="ru-RU" dirty="0"/>
              <a:t> (минимаксные) критерии оптимизации, исключающие недостатки предыдущих критериев.       </a:t>
            </a:r>
          </a:p>
          <a:p>
            <a:r>
              <a:rPr lang="ru-RU" dirty="0"/>
              <a:t> В этом случаи для каждого из критериев </a:t>
            </a:r>
            <a:r>
              <a:rPr lang="en-US" b="1" dirty="0" err="1"/>
              <a:t>y</a:t>
            </a:r>
            <a:r>
              <a:rPr lang="en-US" b="1" baseline="-25000" dirty="0" err="1"/>
              <a:t>j</a:t>
            </a:r>
            <a:r>
              <a:rPr lang="ru-RU" dirty="0"/>
              <a:t> вводится (различным образом) запас работоспособности </a:t>
            </a:r>
            <a:r>
              <a:rPr lang="ru-RU" b="1" dirty="0"/>
              <a:t>Z</a:t>
            </a:r>
            <a:r>
              <a:rPr lang="en-US" b="1" baseline="-25000" dirty="0" err="1"/>
              <a:t>i</a:t>
            </a:r>
            <a:r>
              <a:rPr lang="ru-RU" b="1" dirty="0"/>
              <a:t> </a:t>
            </a:r>
            <a:r>
              <a:rPr lang="ru-RU" dirty="0"/>
              <a:t>и проводится максимизация минимального из запасов </a:t>
            </a:r>
          </a:p>
          <a:p>
            <a:r>
              <a:rPr lang="en-US" b="1" dirty="0"/>
              <a:t>K=max min </a:t>
            </a:r>
            <a:r>
              <a:rPr lang="en-US" b="1" dirty="0" err="1"/>
              <a:t>Z</a:t>
            </a:r>
            <a:r>
              <a:rPr lang="en-US" b="1" baseline="-25000" dirty="0" err="1"/>
              <a:t>i</a:t>
            </a:r>
            <a:r>
              <a:rPr lang="en-US" b="1" dirty="0"/>
              <a:t> (x) </a:t>
            </a:r>
            <a:endParaRPr lang="ru-RU" b="1" dirty="0"/>
          </a:p>
          <a:p>
            <a:r>
              <a:rPr lang="ru-RU" dirty="0"/>
              <a:t>3. Большую ценность для разработчика представляют результаты оптимизации по статистическим критериям, в которых целевой функцией является вероятность выполнения всех заданных условий работоспособности.</a:t>
            </a:r>
          </a:p>
        </p:txBody>
      </p:sp>
    </p:spTree>
    <p:extLst>
      <p:ext uri="{BB962C8B-B14F-4D97-AF65-F5344CB8AC3E}">
        <p14:creationId xmlns="" xmlns:p14="http://schemas.microsoft.com/office/powerpoint/2010/main" val="2829851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784976" cy="936104"/>
          </a:xfrm>
        </p:spPr>
        <p:txBody>
          <a:bodyPr>
            <a:normAutofit fontScale="90000"/>
          </a:bodyPr>
          <a:lstStyle/>
          <a:p>
            <a:r>
              <a:rPr lang="ru-RU" sz="2800" dirty="0"/>
              <a:t>Классификация методов решения задач оптимального проектирования (нелинейное программирование).</a:t>
            </a:r>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1124744"/>
            <a:ext cx="7632848" cy="56151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82283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2376264"/>
          </a:xfrm>
        </p:spPr>
        <p:txBody>
          <a:bodyPr>
            <a:normAutofit fontScale="70000" lnSpcReduction="20000"/>
          </a:bodyPr>
          <a:lstStyle/>
          <a:p>
            <a:r>
              <a:rPr lang="ru-RU" dirty="0"/>
              <a:t>1. Критерий Липшица предлагает полный перебор на неравномерной сетке (при выполнении условия Липшица в области G). Если существует такая постоянная величина C, что для любых двух векторов X1, X2 G выполняется следующее условие (неравенство</a:t>
            </a:r>
            <a:r>
              <a:rPr lang="ru-RU" dirty="0" smtClean="0"/>
              <a:t>):</a:t>
            </a:r>
          </a:p>
          <a:p>
            <a:endParaRPr lang="ru-RU" dirty="0"/>
          </a:p>
          <a:p>
            <a:r>
              <a:rPr lang="ru-RU" dirty="0"/>
              <a:t>Это условие означает, что F(X) убывает и возрастает не быстрее линейной функции с заданным коэффициентом </a:t>
            </a:r>
            <a:r>
              <a:rPr lang="ru-RU" dirty="0" smtClean="0"/>
              <a:t>C.</a:t>
            </a:r>
            <a:endParaRPr lang="ru-RU"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2564904"/>
            <a:ext cx="7344816" cy="37033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srcRect/>
          <a:stretch>
            <a:fillRect/>
          </a:stretch>
        </p:blipFill>
        <p:spPr bwMode="auto">
          <a:xfrm>
            <a:off x="3857620" y="1357298"/>
            <a:ext cx="3371850" cy="561975"/>
          </a:xfrm>
          <a:prstGeom prst="rect">
            <a:avLst/>
          </a:prstGeom>
          <a:noFill/>
          <a:ln w="9525">
            <a:noFill/>
            <a:miter lim="800000"/>
            <a:headEnd/>
            <a:tailEnd/>
          </a:ln>
          <a:effectLst/>
        </p:spPr>
      </p:pic>
    </p:spTree>
    <p:extLst>
      <p:ext uri="{BB962C8B-B14F-4D97-AF65-F5344CB8AC3E}">
        <p14:creationId xmlns="" xmlns:p14="http://schemas.microsoft.com/office/powerpoint/2010/main" val="258330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TotalTime>
  <Words>1642</Words>
  <Application>Microsoft Office PowerPoint</Application>
  <PresentationFormat>Экран (4:3)</PresentationFormat>
  <Paragraphs>132</Paragraphs>
  <Slides>30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Математическое обеспечение САПР-решение задачи синтеза, методы оптимизации.</vt:lpstr>
      <vt:lpstr>Слайд 2</vt:lpstr>
      <vt:lpstr>Математическая постановка задачи</vt:lpstr>
      <vt:lpstr>Слайд 4</vt:lpstr>
      <vt:lpstr>Слайд 5</vt:lpstr>
      <vt:lpstr>Слайд 6</vt:lpstr>
      <vt:lpstr>Слайд 7</vt:lpstr>
      <vt:lpstr>Классификация методов решения задач оптимального проектирования (нелинейное программирование).</vt:lpstr>
      <vt:lpstr>Слайд 9</vt:lpstr>
      <vt:lpstr>Слайд 10</vt:lpstr>
      <vt:lpstr>Слайд 11</vt:lpstr>
      <vt:lpstr>Слайд 12</vt:lpstr>
      <vt:lpstr>Слайд 13</vt:lpstr>
      <vt:lpstr>Методы одномерного поиска </vt:lpstr>
      <vt:lpstr>Слайд 15</vt:lpstr>
      <vt:lpstr>Слайд 16</vt:lpstr>
      <vt:lpstr>Слайд 17</vt:lpstr>
      <vt:lpstr>Слайд 18</vt:lpstr>
      <vt:lpstr>Слайд 19</vt:lpstr>
      <vt:lpstr>Метод дихотомии </vt:lpstr>
      <vt:lpstr>Метод золотого сечения </vt:lpstr>
      <vt:lpstr>Слайд 22</vt:lpstr>
      <vt:lpstr>Слайд 23</vt:lpstr>
      <vt:lpstr>Слайд 24</vt:lpstr>
      <vt:lpstr>Слайд 25</vt:lpstr>
      <vt:lpstr>Слайд 26</vt:lpstr>
      <vt:lpstr>Метод случайного поиска </vt:lpstr>
      <vt:lpstr>Слайд 28</vt:lpstr>
      <vt:lpstr>Градиентные методы </vt:lpstr>
      <vt:lpstr>СИМПЛЕКС-МЕТОД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averyanov.g</cp:lastModifiedBy>
  <cp:revision>28</cp:revision>
  <dcterms:created xsi:type="dcterms:W3CDTF">2012-02-26T17:34:17Z</dcterms:created>
  <dcterms:modified xsi:type="dcterms:W3CDTF">2015-02-17T09:39:49Z</dcterms:modified>
</cp:coreProperties>
</file>