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73" y="10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mtClean="0"/>
              <a:t>		Наряду с вышеуказанным, имеется ряд математических методов, которые используются на верхних уровнях иерархии и имеющих достаточно универсальный характер. К таким методам прежде всего относятся методы, применяемые для решения задач синтеза - различные разделы математического программирования, вычислительная геометрия и геометрическое моделирование и т.п.</a:t>
            </a:r>
          </a:p>
          <a:p>
            <a:r>
              <a:rPr lang="ru-RU" smtClean="0"/>
              <a:t>		При анализе технических объектов достаточно универсальными являются методы многовариантного анализа - статистический анализ (метод Монте-Карло). Такой вид анализа определяется как имитационное моделирование.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общем виде математическая модель может быть представлена в виде зависимости (далеко не всегда функциональной):</a:t>
            </a:r>
          </a:p>
          <a:p>
            <a:pPr>
              <a:buNone/>
            </a:pPr>
            <a:r>
              <a:rPr lang="ru-RU" dirty="0" smtClean="0"/>
              <a:t>      </a:t>
            </a:r>
          </a:p>
          <a:p>
            <a:pPr>
              <a:buNone/>
            </a:pPr>
            <a:r>
              <a:rPr lang="ru-RU" dirty="0" smtClean="0"/>
              <a:t>Где</a:t>
            </a:r>
            <a:r>
              <a:rPr lang="en-US" dirty="0" smtClean="0"/>
              <a:t>    </a:t>
            </a:r>
            <a:r>
              <a:rPr lang="ru-RU" dirty="0" smtClean="0"/>
              <a:t>- вектор выходных параметров;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en-US" dirty="0" smtClean="0"/>
              <a:t>  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ru-RU" dirty="0" smtClean="0"/>
              <a:t>-</a:t>
            </a:r>
            <a:r>
              <a:rPr lang="en-US" dirty="0" smtClean="0"/>
              <a:t> </a:t>
            </a:r>
            <a:r>
              <a:rPr lang="ru-RU" dirty="0" smtClean="0"/>
              <a:t>вектор входных (внутренних) параметров (параметров элементов);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en-US" dirty="0" smtClean="0"/>
              <a:t>     </a:t>
            </a:r>
            <a:r>
              <a:rPr lang="ru-RU" dirty="0" smtClean="0"/>
              <a:t> - вектор внешних параметров.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092" y="1916832"/>
            <a:ext cx="1728192" cy="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72" y="2568461"/>
            <a:ext cx="2286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99" y="3124016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036" y="4149080"/>
            <a:ext cx="276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В большинстве случаев связь между внутренними (входными) параметрами и внешними (выходными) параметрами задается в алгоритмической форме, например через численное решение системы уравнений для некоторых параметров, которые характеризуют состояние объекта и не относятся к перечисленным выше параметрам (выходным, внутренним и внешним). Они называются фазовыми переменными (как бы промежуточные параметры). Вектор фазовых переменных задаёт точку в пространстве, называемым фазовым.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1510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В зависимости от характера отображаемых свойств проектируемого объекта модели можно разделить на </a:t>
            </a:r>
            <a:r>
              <a:rPr lang="ru-RU" i="1" dirty="0" smtClean="0"/>
              <a:t>структурные</a:t>
            </a:r>
            <a:r>
              <a:rPr lang="ru-RU" dirty="0" smtClean="0"/>
              <a:t> (связанные, прежде всего с геометрическим моделированием) и функциональные. Структурные модели отображают только структурные (в частном случае геометрические) свойства объекта. Структурные модели обычно используются в случаях, когда задачи структурного анализа удается ставить и решать, абстрагируясь от особенностей физического процесса в объекте.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Наибольшую группу представляют так называемые </a:t>
            </a:r>
            <a:r>
              <a:rPr lang="ru-RU" i="1" dirty="0" smtClean="0"/>
              <a:t>функциональные </a:t>
            </a:r>
            <a:r>
              <a:rPr lang="ru-RU" dirty="0" smtClean="0"/>
              <a:t>модели. Они, в основном, ориентированы на методы анализа. Традиционными и давно разрабатываемыми являются теоретические.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Часто применимость того или иного компонента математического обеспечения зависит от конкретных условий, многообразие которых не поддаётся исчерпывающему учёту и классификации.</a:t>
            </a:r>
          </a:p>
          <a:p>
            <a:pPr>
              <a:buNone/>
            </a:pPr>
            <a:r>
              <a:rPr lang="en-US" i="1" dirty="0" smtClean="0"/>
              <a:t>		</a:t>
            </a:r>
            <a:r>
              <a:rPr lang="ru-RU" i="1" dirty="0" smtClean="0"/>
              <a:t>Особый класс математических функциональных моделей составляют так называемые имитационные,</a:t>
            </a:r>
            <a:r>
              <a:rPr lang="ru-RU" dirty="0" smtClean="0"/>
              <a:t> которые иногда называются </a:t>
            </a:r>
            <a:r>
              <a:rPr lang="ru-RU" i="1" dirty="0" smtClean="0"/>
              <a:t>формальными</a:t>
            </a:r>
            <a:r>
              <a:rPr lang="ru-RU" dirty="0" smtClean="0"/>
              <a:t> или даже </a:t>
            </a:r>
            <a:r>
              <a:rPr lang="ru-RU" i="1" dirty="0" smtClean="0"/>
              <a:t>эвристическими.</a:t>
            </a:r>
            <a:r>
              <a:rPr lang="ru-RU" dirty="0" smtClean="0"/>
              <a:t> Развитие этого направления моделирования связанно с разработкой сложных технических систем и ограничениями традиционных теоретических моделей. Эти модели получают на основе проявления свойств моделируемого объекта во внешней среде, модель типа «чёрный ящик».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В соответствии с иерархической структурой сложных технических систем (элемент, подсистема, система) математические модели разделяются на три уровня: низшего (микро), среднего (макро) и высшего.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На низшем уровне, называемом так же уровнем проектирования базовых элементов или </a:t>
            </a:r>
            <a:r>
              <a:rPr lang="ru-RU" dirty="0" err="1" smtClean="0"/>
              <a:t>микроуровне</a:t>
            </a:r>
            <a:r>
              <a:rPr lang="ru-RU" dirty="0" smtClean="0"/>
              <a:t>, математические модели должны отражать процессы, протекающие, в общем случае, в трехмерной сплошной среде. Они представляют собой дифференциальные уравнения в частных производных и часто называются </a:t>
            </a:r>
            <a:r>
              <a:rPr lang="ru-RU" i="1" dirty="0" smtClean="0"/>
              <a:t>распределёнными </a:t>
            </a:r>
            <a:r>
              <a:rPr lang="ru-RU" dirty="0" smtClean="0"/>
              <a:t>моделями. Они основаны на известных фундаментальных физических законах (уравнения Ламе для механики упругих сред, Навье - Стокса для гидравлики, уравнения теплопроводности- термодинамики, уравнения Максвелла - электромагнитные поля). В качестве фазовых переменных в этих уравнениях выступают напряжённости полей и плотности потоков.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Элементами этого уровня являются  объекты, которые на </a:t>
            </a:r>
            <a:r>
              <a:rPr lang="ru-RU" dirty="0" err="1" smtClean="0"/>
              <a:t>микроуровне</a:t>
            </a:r>
            <a:r>
              <a:rPr lang="ru-RU" dirty="0" smtClean="0"/>
              <a:t> рассматриваются как системы. Математические модели на данном уровне представляют обыкновенные дифференциальные уравнения, в частных случаях статических задач они превращаются в алгебраические и трансцендентные уравнения. В качестве фазовых переменных выступают токи и напряжения в электрической системе (вместо плотности тока и напряженности полей), в механической системе аналогами этих переменных являются силы и скорости, в гидравлической системе массовые расходы и давление, а в тепловых - тепловые потоки и температура.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Математическую модель системы на этом уровне получают объединением компонентных и топологических уравнений.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6247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В </a:t>
            </a:r>
            <a:r>
              <a:rPr lang="ru-RU" dirty="0"/>
              <a:t>большинстве технических систем можно выделить три типа простейших элементов (компонент):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Элемент</a:t>
            </a:r>
            <a:r>
              <a:rPr lang="en-US" dirty="0" smtClean="0"/>
              <a:t> </a:t>
            </a:r>
            <a:r>
              <a:rPr lang="ru-RU" dirty="0" smtClean="0"/>
              <a:t>типа</a:t>
            </a:r>
            <a:r>
              <a:rPr lang="en-US" dirty="0" smtClean="0"/>
              <a:t> R</a:t>
            </a:r>
            <a:r>
              <a:rPr lang="ru-RU" dirty="0" smtClean="0"/>
              <a:t> </a:t>
            </a:r>
            <a:r>
              <a:rPr lang="ru-RU" dirty="0"/>
              <a:t>- элемент диссипации энергии. На этом элементе, как правило, происходит преобразование энергии в тепловую (электрические сопротивления) трения в механических системах, вязкость в жидкостях и газах и т.п.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Элемент </a:t>
            </a:r>
            <a:r>
              <a:rPr lang="en-US" dirty="0" smtClean="0"/>
              <a:t>C</a:t>
            </a:r>
            <a:r>
              <a:rPr lang="ru-RU" dirty="0" smtClean="0"/>
              <a:t> и</a:t>
            </a:r>
            <a:r>
              <a:rPr lang="en-US" dirty="0" smtClean="0"/>
              <a:t> L</a:t>
            </a:r>
            <a:r>
              <a:rPr lang="ru-RU" dirty="0" smtClean="0"/>
              <a:t>  </a:t>
            </a:r>
            <a:r>
              <a:rPr lang="ru-RU" dirty="0"/>
              <a:t>, в которых происходит накопление потенциальной и кинетической энергии.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Для </a:t>
            </a:r>
            <a:r>
              <a:rPr lang="ru-RU" dirty="0"/>
              <a:t>каждой физической подсистемы характерны свои законы, однако для простейших элементов форма выражающих их уравнений оказывается одинаковой.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Так</a:t>
            </a:r>
            <a:r>
              <a:rPr lang="ru-RU" dirty="0"/>
              <a:t>, например, для электрической подсистемы фазовыми переменными являются токи I и напряжения U, а компонентные уравнения для простейших элементов выглядят следующим образом: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Для </a:t>
            </a:r>
            <a:r>
              <a:rPr lang="ru-RU" dirty="0"/>
              <a:t>сопротивления (законы Ома) </a:t>
            </a:r>
            <a:r>
              <a:rPr lang="en-US" dirty="0" smtClean="0"/>
              <a:t>                 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Для </a:t>
            </a:r>
            <a:r>
              <a:rPr lang="ru-RU" dirty="0"/>
              <a:t>ёмкости </a:t>
            </a:r>
            <a:r>
              <a:rPr lang="en-US" dirty="0" smtClean="0"/>
              <a:t>                  </a:t>
            </a:r>
            <a:r>
              <a:rPr lang="ru-RU" dirty="0" smtClean="0"/>
              <a:t>  </a:t>
            </a:r>
            <a:r>
              <a:rPr lang="en-US" dirty="0" smtClean="0"/>
              <a:t>   </a:t>
            </a:r>
            <a:r>
              <a:rPr lang="ru-RU" dirty="0" smtClean="0"/>
              <a:t>, где</a:t>
            </a:r>
            <a:r>
              <a:rPr lang="en-US" dirty="0" smtClean="0"/>
              <a:t> C</a:t>
            </a:r>
            <a:r>
              <a:rPr lang="ru-RU" dirty="0" smtClean="0"/>
              <a:t> </a:t>
            </a:r>
            <a:r>
              <a:rPr lang="ru-RU" dirty="0"/>
              <a:t>– электрическая ёмкость;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Для индуктивности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smtClean="0"/>
              <a:t>                      </a:t>
            </a:r>
            <a:r>
              <a:rPr lang="ru-RU" dirty="0" smtClean="0"/>
              <a:t>, где</a:t>
            </a:r>
            <a:r>
              <a:rPr lang="en-US" dirty="0" smtClean="0"/>
              <a:t> L</a:t>
            </a:r>
            <a:r>
              <a:rPr lang="ru-RU" dirty="0" smtClean="0"/>
              <a:t> </a:t>
            </a:r>
            <a:r>
              <a:rPr lang="ru-RU" dirty="0"/>
              <a:t>– электрическая индуктивность.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007" y="4541053"/>
            <a:ext cx="1080120" cy="23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837370"/>
            <a:ext cx="1459390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960" y="5172016"/>
            <a:ext cx="1440160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247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Топологические </a:t>
            </a:r>
            <a:r>
              <a:rPr lang="ru-RU" dirty="0"/>
              <a:t>уравнения в большинстве случаев базируются на уравнениях равновесия и уравнениях непрерывности.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Так</a:t>
            </a:r>
            <a:r>
              <a:rPr lang="ru-RU" dirty="0"/>
              <a:t>, для электрической подсистеме связь между отдельными элементами этой подсистемы устанавливается на основании законов Кирхгоффа.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Уравнения </a:t>
            </a:r>
            <a:r>
              <a:rPr lang="ru-RU" dirty="0"/>
              <a:t>первого закона Кирхгоффа устанавливает равенство нулю суммы токов в узлах системы, т.е</a:t>
            </a:r>
            <a:r>
              <a:rPr lang="ru-RU" dirty="0" smtClean="0"/>
              <a:t>.</a:t>
            </a:r>
            <a:r>
              <a:rPr lang="en-US" dirty="0" smtClean="0"/>
              <a:t>             </a:t>
            </a:r>
            <a:r>
              <a:rPr lang="ru-RU" dirty="0" smtClean="0"/>
              <a:t>(</a:t>
            </a:r>
            <a:r>
              <a:rPr lang="ru-RU" dirty="0"/>
              <a:t>уравнения равновесия), </a:t>
            </a:r>
            <a:r>
              <a:rPr lang="ru-RU" dirty="0" smtClean="0"/>
              <a:t>где</a:t>
            </a:r>
            <a:r>
              <a:rPr lang="en-US" dirty="0" smtClean="0"/>
              <a:t>   </a:t>
            </a:r>
            <a:r>
              <a:rPr lang="ru-RU" dirty="0" smtClean="0"/>
              <a:t>  </a:t>
            </a:r>
            <a:r>
              <a:rPr lang="ru-RU" dirty="0"/>
              <a:t>ток в </a:t>
            </a:r>
            <a:r>
              <a:rPr lang="ru-RU" i="1" dirty="0"/>
              <a:t>к</a:t>
            </a:r>
            <a:r>
              <a:rPr lang="ru-RU" dirty="0"/>
              <a:t>-ой ветви; p- множество номеров ветвей, инцидентных рассматриваемому узлу.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Из </a:t>
            </a:r>
            <a:r>
              <a:rPr lang="ru-RU" dirty="0"/>
              <a:t>уравнения второго закона Кирхгоффа видно, что сумма падений напряжений на элементах схемы при их обходе по произвольному контуру равна нулю, т.е</a:t>
            </a:r>
            <a:r>
              <a:rPr lang="ru-RU" dirty="0" smtClean="0"/>
              <a:t>.</a:t>
            </a:r>
            <a:r>
              <a:rPr lang="en-US" dirty="0" smtClean="0"/>
              <a:t>  </a:t>
            </a:r>
            <a:r>
              <a:rPr lang="ru-RU" dirty="0" smtClean="0"/>
              <a:t> </a:t>
            </a:r>
            <a:r>
              <a:rPr lang="en-US" dirty="0" smtClean="0"/>
              <a:t>           </a:t>
            </a:r>
            <a:r>
              <a:rPr lang="ru-RU" dirty="0" smtClean="0"/>
              <a:t> </a:t>
            </a:r>
            <a:r>
              <a:rPr lang="ru-RU" dirty="0"/>
              <a:t>(уравнение непрерывности), где j-номер ветви</a:t>
            </a:r>
            <a:r>
              <a:rPr lang="ru-RU" dirty="0" smtClean="0"/>
              <a:t>;</a:t>
            </a:r>
            <a:r>
              <a:rPr lang="en-US" dirty="0" smtClean="0"/>
              <a:t>      </a:t>
            </a:r>
            <a:r>
              <a:rPr lang="ru-RU" dirty="0" smtClean="0"/>
              <a:t> </a:t>
            </a:r>
            <a:r>
              <a:rPr lang="ru-RU" dirty="0"/>
              <a:t>- падение напряжения на </a:t>
            </a:r>
            <a:r>
              <a:rPr lang="en-US" dirty="0"/>
              <a:t>j</a:t>
            </a:r>
            <a:r>
              <a:rPr lang="ru-RU" dirty="0"/>
              <a:t>-й </a:t>
            </a:r>
            <a:r>
              <a:rPr lang="ru-RU" dirty="0" smtClean="0"/>
              <a:t>ветви</a:t>
            </a:r>
            <a:r>
              <a:rPr lang="en-US" dirty="0" smtClean="0"/>
              <a:t> </a:t>
            </a:r>
            <a:r>
              <a:rPr lang="ru-RU" dirty="0" smtClean="0"/>
              <a:t>схемы</a:t>
            </a:r>
            <a:r>
              <a:rPr lang="ru-RU" dirty="0"/>
              <a:t>, входящей в контур; </a:t>
            </a:r>
            <a:r>
              <a:rPr lang="en-US" dirty="0"/>
              <a:t>q</a:t>
            </a:r>
            <a:r>
              <a:rPr lang="ru-RU" dirty="0"/>
              <a:t>- множество номеров ветвей, входящих в рассматриваемый контур.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936103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34" y="2996952"/>
            <a:ext cx="32794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13176"/>
            <a:ext cx="1038225" cy="44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28" y="5431922"/>
            <a:ext cx="2952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Модели высшего уровня или модели технических систем, которые так же называют информационными, применяемые для сложных устройств и комплексов (вычислительные комплексы, радиолокационные станции, ускорительные комплексы и т.п.), функционирование которых рассматривается как цепь событий, происходящих в дискретные моменты времени и заключающихся в изменении состояний элементов.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Для построения математических моделей высшего уровня широко используют математическую логику, теорию массового обслуживания, методы теории автоматического управления, теорию графов и т.п. Очень широкое применение на этом уровне имеет упоминавшееся ранее имитационное моделирование, что представляет собой дословный перевод английского выражения «</a:t>
            </a:r>
            <a:r>
              <a:rPr lang="ru-RU" dirty="0" err="1" smtClean="0"/>
              <a:t>Simul</a:t>
            </a:r>
            <a:r>
              <a:rPr lang="en-US" dirty="0" smtClean="0"/>
              <a:t>a</a:t>
            </a:r>
            <a:r>
              <a:rPr lang="ru-RU" dirty="0" err="1" smtClean="0"/>
              <a:t>tio</a:t>
            </a:r>
            <a:r>
              <a:rPr lang="en-US" dirty="0" smtClean="0"/>
              <a:t>m modeling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Имитационное моделирование можно трактовать как результат объединения двух подходов: дедуктивного и индуктивного. Дедуктивный подход или подход «сверху вниз» предполагает определение структуры модели на основе знания физических законов (традиционные теоретические модели), которым подчиняются происходящие в системе процессы и построение системы с последующим уточнением параметров. Индуктивный же подход, или подход «снизу вверх» оперирует с экспериментальными данными типа «вход-выход», не используя знания внутренних свойств системы. Типичным примером такого подхода служит экспериментирование с моделью на основе метода Монте-Карло (который рассматривается ниже).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/>
              <a:t>О моделях и моделировании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		Под моделью принято понимать такой материальный или абстрактный объект, который в процессе изучения заменяет объект оригинал, сохраняя важнейшие типичные его черты. </a:t>
            </a:r>
          </a:p>
          <a:p>
            <a:pPr>
              <a:buNone/>
            </a:pPr>
            <a:r>
              <a:rPr lang="ru-RU" dirty="0" smtClean="0"/>
              <a:t>		Что касается моделирования, то современные словари дают следующее определение этому термину: «моделирование - исследование каких-либо явлений, процессов или систем путём построения и изучения их моделей, использование этих моделей для определения или уточнения характеристик или рационализации способов вновь конструируемых объектов». А если совсем коротко, то построение модели и исследование объектов на их моделях называется моделированием.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Среди общих требований, которые не зависят от типа моделей и вида моделирования, следует отметить следующие:</a:t>
            </a:r>
          </a:p>
          <a:p>
            <a:pPr>
              <a:buNone/>
            </a:pPr>
            <a:r>
              <a:rPr lang="en-US" i="1" dirty="0" smtClean="0"/>
              <a:t>		</a:t>
            </a:r>
            <a:r>
              <a:rPr lang="ru-RU" i="1" dirty="0" smtClean="0"/>
              <a:t>Точность математической модели </a:t>
            </a:r>
            <a:r>
              <a:rPr lang="ru-RU" dirty="0" smtClean="0"/>
              <a:t>– свойство, определяющее степень совпадения предсказанных с помощью модели выходных параметров объекта с истинными значениями этих параметров.</a:t>
            </a:r>
          </a:p>
          <a:p>
            <a:pPr>
              <a:buNone/>
            </a:pPr>
            <a:r>
              <a:rPr lang="en-US" i="1" dirty="0" smtClean="0"/>
              <a:t>		</a:t>
            </a:r>
            <a:r>
              <a:rPr lang="ru-RU" i="1" dirty="0" smtClean="0"/>
              <a:t>Экономичность</a:t>
            </a:r>
            <a:r>
              <a:rPr lang="ru-RU" dirty="0" smtClean="0"/>
              <a:t> – отождествляется прежде всего затратами машинного времени при реализации на компьютере. </a:t>
            </a:r>
          </a:p>
          <a:p>
            <a:pPr>
              <a:buNone/>
            </a:pPr>
            <a:r>
              <a:rPr lang="en-US" i="1" dirty="0" smtClean="0"/>
              <a:t>		</a:t>
            </a:r>
            <a:r>
              <a:rPr lang="ru-RU" i="1" dirty="0" smtClean="0"/>
              <a:t>Степень универсальности модели </a:t>
            </a:r>
            <a:r>
              <a:rPr lang="ru-RU" dirty="0" smtClean="0"/>
              <a:t>связана с тем, что разработка модели и её адаптация к вычислительной среде достаточно длительный и дорогостоящий процесс, поэтому расширение сферы приложения модели повышает эффективность разработки и снижает стоимость разработанного программного продукта.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3.3 О методах многовариантного анализа.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Особенность </a:t>
            </a:r>
            <a:r>
              <a:rPr lang="ru-RU" dirty="0"/>
              <a:t>методов многовариантного анализа (также как и методов оптимизации) заключается в отсутствии их «жёсткой привязки»  к конкретным приложениям. Они являются, в определённом смысле, некоторой надстройкой над методами одновариантного анализа.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Важной </a:t>
            </a:r>
            <a:r>
              <a:rPr lang="ru-RU" dirty="0"/>
              <a:t>задачей методов многовариантного анализа при проектировании является учёт влияния малых случайных отклонений внутренних параметров объекта и внешней среды на его работу, то есть определение значений допустимых отклонений этих параметров от их номинальных значений (определение допусков).  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Очень </a:t>
            </a:r>
            <a:r>
              <a:rPr lang="ru-RU" dirty="0"/>
              <a:t>часто такого вида отклонения определяют надежность работы установки и точность поддержания её выходных характеристик. Проведение многовариантного анализа предполагает изучение случайных событий и процессов, происходящих в различных системах проектируемых изделий, использование аппарата теории случайных процессов и математической статистики для оценки их влияния.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285606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6247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По </a:t>
            </a:r>
            <a:r>
              <a:rPr lang="ru-RU" dirty="0"/>
              <a:t>типу случайные отклонения различаются на пространственные (постоянными во времени, например отклонения в параметрах элементов электронных схем сопротивлений, конденсаторов, неточности в изготовлении ячеек ускоряющих волноводов и т.п.) и временные – изменяемые во времени.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Временные </a:t>
            </a:r>
            <a:r>
              <a:rPr lang="ru-RU" dirty="0"/>
              <a:t>отклонения в свою очередь могут разделяться на медленные, импульсные (постоянные в пределах одного импульса), внутриимпульсные и т.п.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en-US" dirty="0" smtClean="0"/>
              <a:t>	</a:t>
            </a:r>
            <a:r>
              <a:rPr lang="ru-RU" dirty="0" smtClean="0"/>
              <a:t>На </a:t>
            </a:r>
            <a:r>
              <a:rPr lang="ru-RU" dirty="0"/>
              <a:t>практике применяются следующие методы учёта такого вида отклонений: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- </a:t>
            </a:r>
            <a:r>
              <a:rPr lang="ru-RU" dirty="0"/>
              <a:t>метод наихудшего случая;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- </a:t>
            </a:r>
            <a:r>
              <a:rPr lang="ru-RU" dirty="0"/>
              <a:t>метод граничных испытаний;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- </a:t>
            </a:r>
            <a:r>
              <a:rPr lang="ru-RU" dirty="0"/>
              <a:t>метод моментов;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- </a:t>
            </a:r>
            <a:r>
              <a:rPr lang="ru-RU" dirty="0"/>
              <a:t>метод натурных испытаний;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- </a:t>
            </a:r>
            <a:r>
              <a:rPr lang="ru-RU" dirty="0"/>
              <a:t>метод статистических испытаний (метод Монте-Карло).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218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 smtClean="0"/>
              <a:t>	</a:t>
            </a:r>
            <a:r>
              <a:rPr lang="ru-RU" i="1" dirty="0" smtClean="0"/>
              <a:t>1.Метод </a:t>
            </a:r>
            <a:r>
              <a:rPr lang="ru-RU" i="1" dirty="0"/>
              <a:t>наихудшего случая</a:t>
            </a:r>
            <a:r>
              <a:rPr lang="ru-RU" dirty="0"/>
              <a:t> характеризуется следующими требованиями: выходной параметр должен находится в пределах установленного поля допусков при наиболее неблагоприятных сочетаниях погрешностей. Существует два способа расчёта погрешностей этим методом: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В </a:t>
            </a:r>
            <a:r>
              <a:rPr lang="ru-RU" dirty="0"/>
              <a:t>первом случае учёт этих изменений может быть произведён следующим </a:t>
            </a:r>
            <a:r>
              <a:rPr lang="ru-RU" dirty="0" smtClean="0"/>
              <a:t>образом: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   или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этом изменения (отклонения) энергии оцениваются </a:t>
            </a:r>
            <a:r>
              <a:rPr lang="ru-RU" dirty="0" smtClean="0"/>
              <a:t>как</a:t>
            </a:r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935" y="4149080"/>
            <a:ext cx="4161209" cy="92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939" y="5589240"/>
            <a:ext cx="2049189" cy="106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492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i="1" dirty="0" smtClean="0"/>
              <a:t>		</a:t>
            </a:r>
            <a:r>
              <a:rPr lang="ru-RU" i="1" dirty="0" smtClean="0"/>
              <a:t>2 Метод граничных испытаний.</a:t>
            </a:r>
            <a:r>
              <a:rPr lang="ru-RU" dirty="0" smtClean="0"/>
              <a:t> В этом методе обычно фиксируются параметры ряда элементов. Параметры других элементов варьируются с учётом требований к фиксируемым параметрам.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Из двух варьируемых параметров один, имеющий наибольшее влияние (степень влияния характеризуется частной производной) является основным.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9238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i="1" dirty="0" smtClean="0"/>
              <a:t>		</a:t>
            </a:r>
            <a:r>
              <a:rPr lang="ru-RU" i="1" dirty="0" smtClean="0"/>
              <a:t>3. При анализе методом моментов</a:t>
            </a:r>
            <a:r>
              <a:rPr lang="ru-RU" dirty="0" smtClean="0"/>
              <a:t> постулируют нормальный закон распределения погрешностей внутренних и выходного параметров. Исходными являются характеристики закона распределения внутренних параметров.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Расчёт точности по методу моментов сводится к определению среднего значения (математического ожидания) определяемого выходного параметра и его среднего </a:t>
            </a:r>
            <a:r>
              <a:rPr lang="ru-RU" dirty="0" err="1" smtClean="0"/>
              <a:t>квадратического</a:t>
            </a:r>
            <a:r>
              <a:rPr lang="ru-RU" dirty="0" smtClean="0"/>
              <a:t> отклонения или дисперсии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где</a:t>
            </a:r>
            <a:r>
              <a:rPr lang="en-US" dirty="0" smtClean="0"/>
              <a:t>    </a:t>
            </a:r>
            <a:r>
              <a:rPr lang="ru-RU" dirty="0" smtClean="0"/>
              <a:t> </a:t>
            </a:r>
            <a:r>
              <a:rPr lang="en-US" dirty="0" smtClean="0"/>
              <a:t>   </a:t>
            </a:r>
            <a:r>
              <a:rPr lang="ru-RU" dirty="0" smtClean="0"/>
              <a:t>математическое ожидание внутренних параметров,  </a:t>
            </a:r>
            <a:r>
              <a:rPr lang="ru-RU" dirty="0" err="1" smtClean="0"/>
              <a:t>γ </a:t>
            </a:r>
            <a:r>
              <a:rPr lang="ru-RU" dirty="0" smtClean="0"/>
              <a:t>математическое ожидание выходной функции </a:t>
            </a:r>
            <a:r>
              <a:rPr lang="en-US" dirty="0" smtClean="0"/>
              <a:t>(y)</a:t>
            </a:r>
            <a:r>
              <a:rPr lang="ru-RU" dirty="0" smtClean="0"/>
              <a:t>, а дисперсия выходной функции определяется следующим образом: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     </a:t>
            </a:r>
            <a:r>
              <a:rPr lang="ru-RU" dirty="0" smtClean="0"/>
              <a:t>где  </a:t>
            </a:r>
            <a:r>
              <a:rPr lang="en-US" dirty="0" smtClean="0"/>
              <a:t>         </a:t>
            </a:r>
            <a:r>
              <a:rPr lang="ru-RU" dirty="0" smtClean="0"/>
              <a:t>производная функции по </a:t>
            </a:r>
            <a:r>
              <a:rPr lang="ru-RU" dirty="0" err="1" smtClean="0"/>
              <a:t>i-му</a:t>
            </a:r>
            <a:r>
              <a:rPr lang="ru-RU" dirty="0" smtClean="0"/>
              <a:t> параметру в точке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286124"/>
            <a:ext cx="2500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929066"/>
            <a:ext cx="500066" cy="35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5357826"/>
            <a:ext cx="264320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6000768"/>
            <a:ext cx="857256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3297238"/>
          </a:xfrm>
        </p:spPr>
        <p:txBody>
          <a:bodyPr/>
          <a:lstStyle/>
          <a:p>
            <a:r>
              <a:rPr lang="ru-RU" b="1" dirty="0" smtClean="0"/>
              <a:t>3.4 Метод статистических испытаний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(Метод Монте-Карло)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607223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Название метода произошло от города Монте-Карло (княжество Монако), известного своими казино, ибо одним из простейших приборов для генерирования случайных чисел (основы метода Монте-Карло) является рулетка.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Официальной датой рождения методов под общим названием Монте-Карло считают 1949 год, когда появилась статья с названием «метод Монте-Карло» (</a:t>
            </a:r>
            <a:r>
              <a:rPr lang="en-US" dirty="0" smtClean="0"/>
              <a:t>Metropolis N</a:t>
            </a:r>
            <a:r>
              <a:rPr lang="ru-RU" dirty="0" smtClean="0"/>
              <a:t>., </a:t>
            </a:r>
            <a:r>
              <a:rPr lang="ru-RU" dirty="0" err="1" smtClean="0"/>
              <a:t>Ulam</a:t>
            </a:r>
            <a:r>
              <a:rPr lang="ru-RU" dirty="0" smtClean="0"/>
              <a:t> S., </a:t>
            </a:r>
            <a:r>
              <a:rPr lang="en-US" dirty="0" smtClean="0"/>
              <a:t>the Monte Carlo method</a:t>
            </a:r>
            <a:r>
              <a:rPr lang="ru-RU" dirty="0" smtClean="0"/>
              <a:t>, </a:t>
            </a:r>
            <a:r>
              <a:rPr lang="en-US" dirty="0" smtClean="0"/>
              <a:t>I</a:t>
            </a:r>
            <a:r>
              <a:rPr lang="ru-RU" dirty="0" smtClean="0"/>
              <a:t>. </a:t>
            </a:r>
            <a:r>
              <a:rPr lang="en-US" dirty="0" err="1" smtClean="0"/>
              <a:t>Amer</a:t>
            </a:r>
            <a:r>
              <a:rPr lang="ru-RU" dirty="0" smtClean="0"/>
              <a:t>. </a:t>
            </a:r>
            <a:r>
              <a:rPr lang="en-US" dirty="0" err="1" smtClean="0"/>
              <a:t>Stutistical</a:t>
            </a:r>
            <a:r>
              <a:rPr lang="en-US" dirty="0" smtClean="0"/>
              <a:t> assoc</a:t>
            </a:r>
            <a:r>
              <a:rPr lang="ru-RU" dirty="0" smtClean="0"/>
              <a:t> 1949, 44, №247,335-341.). Создателями этого метода считают американских математиков Дж. Неймана и С. Ульма.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Можно выделить два основных направления применения метода Монте-Карло.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Во-первых, для исследования влияния случайных факторов, естественным образом присутствующих в структуре объекта. Учёт этих факторов в рамках имитационного моделирования имеет очень важное значение при проектировании.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Во-вторых, этот метод стал активно использоваться для решения детерминированных задач, т.е. задач, модели которых не содержат элемент случайности. В этом проявляется универсальность этого метода. Решение таких задач достигается построением вспомогательных вероятностных моделей, куда в качестве параметров входят подлежащие определению постоянные величины.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Практически, требуется вычислить площадь под кривой, изображённой на рисунке (площадь ограниченна кривой y=</a:t>
            </a:r>
            <a:r>
              <a:rPr lang="ru-RU" dirty="0" err="1" smtClean="0"/>
              <a:t>ƒ</a:t>
            </a:r>
            <a:r>
              <a:rPr lang="ru-RU" dirty="0" smtClean="0"/>
              <a:t>(</a:t>
            </a:r>
            <a:r>
              <a:rPr lang="ru-RU" dirty="0" err="1" smtClean="0"/>
              <a:t>х</a:t>
            </a:r>
            <a:r>
              <a:rPr lang="ru-RU" dirty="0" smtClean="0"/>
              <a:t>), осью абсцисс и прямыми </a:t>
            </a:r>
            <a:r>
              <a:rPr lang="en-US" dirty="0" smtClean="0"/>
              <a:t>x </a:t>
            </a:r>
            <a:r>
              <a:rPr lang="ru-RU" dirty="0" smtClean="0"/>
              <a:t>=1 и</a:t>
            </a:r>
            <a:r>
              <a:rPr lang="en-US" dirty="0" smtClean="0"/>
              <a:t> y</a:t>
            </a:r>
            <a:r>
              <a:rPr lang="ru-RU" dirty="0" smtClean="0"/>
              <a:t> =1).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Пусть в квадрат 1×1 попала случайная точка </a:t>
            </a:r>
            <a:r>
              <a:rPr lang="ru-RU" dirty="0" err="1" smtClean="0"/>
              <a:t>o</a:t>
            </a:r>
            <a:r>
              <a:rPr lang="ru-RU" dirty="0" smtClean="0"/>
              <a:t> с координатами [</a:t>
            </a:r>
            <a:r>
              <a:rPr lang="ru-RU" dirty="0" err="1" smtClean="0"/>
              <a:t>ζ</a:t>
            </a:r>
            <a:r>
              <a:rPr lang="ru-RU" dirty="0" smtClean="0"/>
              <a:t>,</a:t>
            </a:r>
            <a:r>
              <a:rPr lang="ru-RU" dirty="0" err="1" smtClean="0"/>
              <a:t>η</a:t>
            </a:r>
            <a:r>
              <a:rPr lang="ru-RU" dirty="0" smtClean="0"/>
              <a:t>]. Если для этой точки выполняется условие </a:t>
            </a:r>
            <a:r>
              <a:rPr lang="en-US" dirty="0" smtClean="0"/>
              <a:t>                     </a:t>
            </a:r>
            <a:r>
              <a:rPr lang="ru-RU" dirty="0" smtClean="0"/>
              <a:t>то точка попала под кривую .</a:t>
            </a:r>
          </a:p>
          <a:p>
            <a:pPr>
              <a:buNone/>
            </a:pPr>
            <a:r>
              <a:rPr lang="ru-RU" dirty="0" smtClean="0"/>
              <a:t>Проделав этот эксперимент  раз и определив количество точек , для которых выполняется это условие, получим</a:t>
            </a:r>
            <a:endParaRPr lang="en-US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7072362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714884"/>
            <a:ext cx="135732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5857892"/>
            <a:ext cx="214314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Существует несколько приёмов моделирования, которые можно условно объединить в две большие подгруппы: материальное (предметное) и идеальное (абстрактное) моделирование.</a:t>
            </a:r>
          </a:p>
          <a:p>
            <a:pPr>
              <a:buNone/>
            </a:pPr>
            <a:r>
              <a:rPr lang="ru-RU" dirty="0" smtClean="0"/>
              <a:t>		К материальному относятся такие способы моделирования, при которых исследование ведется на основе модели, воспроизводящей основные геометрические, физические, динамические и функциональные характеристики изучаемого объекта.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i="1" dirty="0" smtClean="0"/>
              <a:t>		</a:t>
            </a:r>
            <a:r>
              <a:rPr lang="ru-RU" i="1" dirty="0" smtClean="0"/>
              <a:t>1. Определение допусков на номинальные параметры элементов электронных схем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	U</a:t>
            </a:r>
            <a:r>
              <a:rPr lang="ru-RU" dirty="0" err="1" smtClean="0"/>
              <a:t>=ƒ</a:t>
            </a:r>
            <a:r>
              <a:rPr lang="ru-RU" dirty="0" smtClean="0"/>
              <a:t>(</a:t>
            </a:r>
            <a:r>
              <a:rPr lang="en-US" dirty="0" smtClean="0"/>
              <a:t>R</a:t>
            </a:r>
            <a:r>
              <a:rPr lang="ru-RU" baseline="-25000" dirty="0" smtClean="0"/>
              <a:t>1</a:t>
            </a:r>
            <a:r>
              <a:rPr lang="ru-RU" dirty="0" smtClean="0"/>
              <a:t>,</a:t>
            </a:r>
            <a:r>
              <a:rPr lang="en-US" dirty="0" smtClean="0"/>
              <a:t>R</a:t>
            </a:r>
            <a:r>
              <a:rPr lang="ru-RU" baseline="-25000" dirty="0" smtClean="0"/>
              <a:t>2</a:t>
            </a:r>
            <a:r>
              <a:rPr lang="ru-RU" dirty="0" smtClean="0"/>
              <a:t>,</a:t>
            </a:r>
            <a:r>
              <a:rPr lang="en-US" dirty="0" smtClean="0"/>
              <a:t>R</a:t>
            </a:r>
            <a:r>
              <a:rPr lang="ru-RU" baseline="-25000" dirty="0" smtClean="0"/>
              <a:t>3</a:t>
            </a:r>
            <a:r>
              <a:rPr lang="ru-RU" dirty="0" smtClean="0"/>
              <a:t>,….,</a:t>
            </a:r>
            <a:r>
              <a:rPr lang="en-US" dirty="0" err="1" smtClean="0"/>
              <a:t>R</a:t>
            </a:r>
            <a:r>
              <a:rPr lang="en-US" baseline="-25000" dirty="0" err="1" smtClean="0"/>
              <a:t>n</a:t>
            </a:r>
            <a:r>
              <a:rPr lang="ru-RU" baseline="-25000" dirty="0" smtClean="0"/>
              <a:t>,</a:t>
            </a:r>
            <a:r>
              <a:rPr lang="en-US" dirty="0" smtClean="0"/>
              <a:t>C</a:t>
            </a:r>
            <a:r>
              <a:rPr lang="ru-RU" baseline="-25000" dirty="0" smtClean="0"/>
              <a:t>1</a:t>
            </a:r>
            <a:r>
              <a:rPr lang="ru-RU" dirty="0" smtClean="0"/>
              <a:t>,</a:t>
            </a:r>
            <a:r>
              <a:rPr lang="en-US" dirty="0" smtClean="0"/>
              <a:t>C</a:t>
            </a:r>
            <a:r>
              <a:rPr lang="ru-RU" baseline="-25000" dirty="0" smtClean="0"/>
              <a:t>2</a:t>
            </a:r>
            <a:r>
              <a:rPr lang="ru-RU" dirty="0" smtClean="0"/>
              <a:t>,</a:t>
            </a:r>
            <a:r>
              <a:rPr lang="en-US" dirty="0" smtClean="0"/>
              <a:t>C</a:t>
            </a:r>
            <a:r>
              <a:rPr lang="ru-RU" baseline="-25000" dirty="0" smtClean="0"/>
              <a:t>3</a:t>
            </a:r>
            <a:r>
              <a:rPr lang="ru-RU" dirty="0" smtClean="0"/>
              <a:t>,….,</a:t>
            </a:r>
            <a:r>
              <a:rPr lang="en-US" dirty="0" err="1" smtClean="0"/>
              <a:t>C</a:t>
            </a:r>
            <a:r>
              <a:rPr lang="en-US" baseline="-25000" dirty="0" err="1" smtClean="0"/>
              <a:t>n</a:t>
            </a:r>
            <a:r>
              <a:rPr lang="ru-RU" dirty="0" smtClean="0"/>
              <a:t>,….. и т.п.)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Здесь </a:t>
            </a:r>
            <a:r>
              <a:rPr lang="en-US" dirty="0" smtClean="0"/>
              <a:t>  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может представлять выходной импульс с определёнными параметрами (амплитуда, длительность, требования к фронтам и т.п.).</a:t>
            </a:r>
          </a:p>
          <a:p>
            <a:pPr>
              <a:buNone/>
            </a:pPr>
            <a:r>
              <a:rPr lang="en-US" dirty="0" smtClean="0"/>
              <a:t>	R</a:t>
            </a:r>
            <a:r>
              <a:rPr lang="ru-RU" baseline="-25000" dirty="0" smtClean="0"/>
              <a:t>1</a:t>
            </a:r>
            <a:r>
              <a:rPr lang="ru-RU" dirty="0" smtClean="0"/>
              <a:t>,….,</a:t>
            </a:r>
            <a:r>
              <a:rPr lang="en-US" dirty="0" err="1" smtClean="0"/>
              <a:t>R</a:t>
            </a:r>
            <a:r>
              <a:rPr lang="en-US" baseline="-25000" dirty="0" err="1" smtClean="0"/>
              <a:t>n</a:t>
            </a:r>
            <a:r>
              <a:rPr lang="ru-RU" dirty="0" smtClean="0"/>
              <a:t>,</a:t>
            </a:r>
            <a:r>
              <a:rPr lang="en-US" dirty="0" smtClean="0"/>
              <a:t>C</a:t>
            </a:r>
            <a:r>
              <a:rPr lang="ru-RU" baseline="-25000" dirty="0" smtClean="0"/>
              <a:t>1,</a:t>
            </a:r>
            <a:r>
              <a:rPr lang="ru-RU" dirty="0" smtClean="0"/>
              <a:t>….,</a:t>
            </a:r>
            <a:r>
              <a:rPr lang="en-US" dirty="0" err="1" smtClean="0"/>
              <a:t>C</a:t>
            </a:r>
            <a:r>
              <a:rPr lang="en-US" baseline="-25000" dirty="0" err="1" smtClean="0"/>
              <a:t>n</a:t>
            </a:r>
            <a:r>
              <a:rPr lang="ru-RU" dirty="0" smtClean="0"/>
              <a:t>-это сопротивления, конденсаторы и другие </a:t>
            </a:r>
            <a:r>
              <a:rPr lang="ru-RU" dirty="0" err="1" smtClean="0"/>
              <a:t>электрорадиотехнические</a:t>
            </a:r>
            <a:r>
              <a:rPr lang="ru-RU" dirty="0" smtClean="0"/>
              <a:t> элементы.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При большом количестве элементов, упомянутые выше методы (наихудшего случая, метод моментов) дают сильно завышенные требования к допускам. Вычислить аналитически распределение</a:t>
            </a:r>
            <a:r>
              <a:rPr lang="en-US" dirty="0" smtClean="0"/>
              <a:t>    </a:t>
            </a:r>
            <a:r>
              <a:rPr lang="ru-RU" dirty="0" smtClean="0"/>
              <a:t> (учитывая, что разброс в серийных элементах схемы, выпускаемых миллионными тиражами, подчиняется нормальному закону) при мало </a:t>
            </a:r>
            <a:r>
              <a:rPr lang="ru-RU" dirty="0" err="1" smtClean="0"/>
              <a:t>мальски</a:t>
            </a:r>
            <a:r>
              <a:rPr lang="ru-RU" dirty="0" smtClean="0"/>
              <a:t> сложной функции </a:t>
            </a:r>
            <a:r>
              <a:rPr lang="ru-RU" dirty="0" err="1" smtClean="0"/>
              <a:t>ƒ</a:t>
            </a:r>
            <a:r>
              <a:rPr lang="ru-RU" dirty="0" smtClean="0"/>
              <a:t>(</a:t>
            </a:r>
            <a:r>
              <a:rPr lang="ru-RU" dirty="0" err="1" smtClean="0"/>
              <a:t>х</a:t>
            </a:r>
            <a:r>
              <a:rPr lang="ru-RU" dirty="0" smtClean="0"/>
              <a:t>) невозможно.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428736"/>
            <a:ext cx="298741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572008"/>
            <a:ext cx="298741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Алгоритм расчёта допусков оказывается очень простым:</a:t>
            </a:r>
          </a:p>
          <a:p>
            <a:pPr>
              <a:buNone/>
            </a:pPr>
            <a:r>
              <a:rPr lang="ru-RU" dirty="0" smtClean="0"/>
              <a:t>для каждого элемента разыгрывается значение параметра, затем вычисляется значение </a:t>
            </a:r>
            <a:r>
              <a:rPr lang="en-US" dirty="0" smtClean="0"/>
              <a:t>   </a:t>
            </a:r>
            <a:r>
              <a:rPr lang="ru-RU" dirty="0" smtClean="0"/>
              <a:t>. Повторив этот опыт N раз и получив значения ,</a:t>
            </a:r>
            <a:r>
              <a:rPr lang="en-US" dirty="0" smtClean="0"/>
              <a:t>             </a:t>
            </a:r>
            <a:r>
              <a:rPr lang="ru-RU" dirty="0" smtClean="0"/>
              <a:t> </a:t>
            </a:r>
            <a:r>
              <a:rPr lang="en-US" dirty="0" smtClean="0"/>
              <a:t>   </a:t>
            </a:r>
            <a:r>
              <a:rPr lang="ru-RU" baseline="-25000" dirty="0" smtClean="0"/>
              <a:t> </a:t>
            </a:r>
            <a:r>
              <a:rPr lang="en-US" baseline="-25000" dirty="0" smtClean="0"/>
              <a:t> </a:t>
            </a:r>
            <a:r>
              <a:rPr lang="ru-RU" dirty="0" smtClean="0"/>
              <a:t>можно построить статистическое распределение (гистограмму) и приближенно рассчитать </a:t>
            </a:r>
          </a:p>
          <a:p>
            <a:pPr>
              <a:buNone/>
            </a:pPr>
            <a:r>
              <a:rPr lang="en-US" dirty="0" smtClean="0"/>
              <a:t>                 </a:t>
            </a:r>
            <a:r>
              <a:rPr lang="ru-RU" dirty="0" smtClean="0"/>
              <a:t>   </a:t>
            </a:r>
            <a:r>
              <a:rPr lang="en-US" dirty="0" smtClean="0"/>
              <a:t>          </a:t>
            </a:r>
            <a:r>
              <a:rPr lang="ru-RU" dirty="0" smtClean="0"/>
              <a:t>математическое ожидание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en-US" dirty="0" smtClean="0"/>
              <a:t>                                              </a:t>
            </a:r>
            <a:r>
              <a:rPr lang="ru-RU" dirty="0" smtClean="0"/>
              <a:t>дисперсия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428868"/>
            <a:ext cx="300038" cy="36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857496"/>
            <a:ext cx="150019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286256"/>
            <a:ext cx="235745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286388"/>
            <a:ext cx="400052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i="1" dirty="0" smtClean="0"/>
              <a:t>		</a:t>
            </a:r>
            <a:r>
              <a:rPr lang="ru-RU" i="1" dirty="0" smtClean="0"/>
              <a:t>2. В качестве ещё одного очень важного примера Монте-Карло рассмотрим расчёт надёжности работы изделия.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r>
              <a:rPr lang="en-US" dirty="0" smtClean="0"/>
              <a:t>		</a:t>
            </a:r>
            <a:r>
              <a:rPr lang="ru-RU" dirty="0" smtClean="0"/>
              <a:t> Пусть мы хотим оценить время безотказной работы изделия, предполагая, что известны характеристики безотказной работы каждого элемента.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Если считать, что время безотказной работы каждого элемента </a:t>
            </a:r>
            <a:r>
              <a:rPr lang="en-US" dirty="0" smtClean="0"/>
              <a:t> </a:t>
            </a:r>
            <a:r>
              <a:rPr lang="ru-RU" dirty="0" smtClean="0"/>
              <a:t>фиксированная величина, то вычислить время безотказной работы </a:t>
            </a:r>
            <a:r>
              <a:rPr lang="ru-RU" dirty="0" err="1" smtClean="0"/>
              <a:t>t</a:t>
            </a:r>
            <a:r>
              <a:rPr lang="ru-RU" dirty="0" smtClean="0"/>
              <a:t> изделия не составляет труда. Например, для изделия, схематически изображённого на следующем рисунке, в котором выход из строя одного элемента влечёт за собой выход из строя всего изделия.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А для изделия, схематически изображённого на следующем рисунке</a:t>
            </a:r>
            <a:r>
              <a:rPr lang="en-US" dirty="0" smtClean="0"/>
              <a:t> </a:t>
            </a:r>
            <a:r>
              <a:rPr lang="ru-RU" dirty="0" smtClean="0"/>
              <a:t>в котором один из элементов дублирован</a:t>
            </a:r>
          </a:p>
          <a:p>
            <a:pPr>
              <a:buNone/>
            </a:pPr>
            <a:r>
              <a:rPr lang="en-US" dirty="0" smtClean="0"/>
              <a:t>t=min[t</a:t>
            </a:r>
            <a:r>
              <a:rPr lang="en-US" baseline="-25000" dirty="0" smtClean="0"/>
              <a:t>1</a:t>
            </a:r>
            <a:r>
              <a:rPr lang="en-US" dirty="0" smtClean="0"/>
              <a:t>;t</a:t>
            </a:r>
            <a:r>
              <a:rPr lang="en-US" baseline="-25000" dirty="0" smtClean="0"/>
              <a:t>2</a:t>
            </a:r>
            <a:r>
              <a:rPr lang="en-US" dirty="0" smtClean="0"/>
              <a:t>;max(t</a:t>
            </a:r>
            <a:r>
              <a:rPr lang="en-US" baseline="-25000" dirty="0" smtClean="0"/>
              <a:t>3,</a:t>
            </a:r>
            <a:r>
              <a:rPr lang="en-US" dirty="0" smtClean="0"/>
              <a:t>t</a:t>
            </a:r>
            <a:r>
              <a:rPr lang="en-US" baseline="-25000" dirty="0" smtClean="0"/>
              <a:t>4</a:t>
            </a:r>
            <a:r>
              <a:rPr lang="en-US" dirty="0" smtClean="0"/>
              <a:t>);t</a:t>
            </a:r>
            <a:r>
              <a:rPr lang="en-US" baseline="-25000" dirty="0" smtClean="0"/>
              <a:t>5</a:t>
            </a:r>
            <a:r>
              <a:rPr lang="en-US" dirty="0" smtClean="0"/>
              <a:t>]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14488"/>
            <a:ext cx="48291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071942"/>
            <a:ext cx="207170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5429264"/>
            <a:ext cx="642942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В действительности, время безотказной работы любого элемента представляет случайную величину Q</a:t>
            </a:r>
            <a:r>
              <a:rPr lang="en-US" baseline="-25000" dirty="0" smtClean="0"/>
              <a:t>k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Когда мы говорим, что срок службы электрической лампочки 1000 часов, то это лишь среднее значение </a:t>
            </a:r>
            <a:r>
              <a:rPr lang="en-US" dirty="0" smtClean="0"/>
              <a:t>M</a:t>
            </a:r>
            <a:r>
              <a:rPr lang="en-US" baseline="-25000" dirty="0" smtClean="0"/>
              <a:t>Q</a:t>
            </a:r>
            <a:r>
              <a:rPr lang="ru-RU" dirty="0" smtClean="0"/>
              <a:t> величины </a:t>
            </a:r>
            <a:r>
              <a:rPr lang="en-US" dirty="0" smtClean="0"/>
              <a:t>Q</a:t>
            </a:r>
            <a:r>
              <a:rPr lang="ru-RU" dirty="0" smtClean="0"/>
              <a:t>. Всем известно, что одна лампочка может перегореть быстрее, а другая (такая же) горит дольше.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Если известна плотность распределения вероятности Q</a:t>
            </a:r>
            <a:r>
              <a:rPr lang="en-US" baseline="-25000" dirty="0" smtClean="0"/>
              <a:t>k </a:t>
            </a:r>
            <a:r>
              <a:rPr lang="ru-RU" dirty="0" smtClean="0"/>
              <a:t>для каждого из элементов изделия, то можно значительно точнее решить эту задачу используя метод Монте-Карло.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В самом деле для каждого элемента можно разыграть значение случайной величины </a:t>
            </a:r>
            <a:r>
              <a:rPr lang="en-US" dirty="0" smtClean="0"/>
              <a:t>     </a:t>
            </a:r>
            <a:r>
              <a:rPr lang="ru-RU" dirty="0" smtClean="0"/>
              <a:t>, пусть это будет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k</a:t>
            </a:r>
            <a:r>
              <a:rPr lang="ru-RU" dirty="0" smtClean="0"/>
              <a:t>, затем по соответствующей из вышеперечисленных формул можно вычислить </a:t>
            </a:r>
            <a:r>
              <a:rPr lang="ru-RU" dirty="0" err="1" smtClean="0"/>
              <a:t>t</a:t>
            </a:r>
            <a:r>
              <a:rPr lang="ru-RU" dirty="0" smtClean="0"/>
              <a:t> случайной величины Q. Повторив этот опыт многократно (</a:t>
            </a:r>
            <a:r>
              <a:rPr lang="en-US" dirty="0" smtClean="0"/>
              <a:t>N</a:t>
            </a:r>
            <a:r>
              <a:rPr lang="ru-RU" dirty="0" smtClean="0"/>
              <a:t> раз) можно считать, что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где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j</a:t>
            </a:r>
            <a:r>
              <a:rPr lang="ru-RU" dirty="0" smtClean="0"/>
              <a:t> значение </a:t>
            </a:r>
            <a:r>
              <a:rPr lang="en-US" dirty="0" smtClean="0"/>
              <a:t>t</a:t>
            </a:r>
            <a:r>
              <a:rPr lang="ru-RU" dirty="0" smtClean="0"/>
              <a:t>, полученное в </a:t>
            </a:r>
            <a:r>
              <a:rPr lang="ru-RU" dirty="0" err="1" smtClean="0"/>
              <a:t>j-ом</a:t>
            </a:r>
            <a:r>
              <a:rPr lang="ru-RU" dirty="0" smtClean="0"/>
              <a:t> опыте.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61048"/>
            <a:ext cx="284038" cy="32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373216"/>
            <a:ext cx="15906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3.</a:t>
            </a:r>
            <a:r>
              <a:rPr lang="ru-RU" i="1" dirty="0" smtClean="0"/>
              <a:t>Расчет </a:t>
            </a:r>
            <a:r>
              <a:rPr lang="ru-RU" i="1" dirty="0"/>
              <a:t>прохождения нейтронов сквозь пластинку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344816" cy="525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8349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691276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846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 smtClean="0"/>
              <a:t>	</a:t>
            </a:r>
            <a:r>
              <a:rPr lang="ru-RU" i="1" dirty="0" smtClean="0"/>
              <a:t>1</a:t>
            </a:r>
            <a:r>
              <a:rPr lang="ru-RU" i="1" dirty="0"/>
              <a:t>. Получение последовательности случайных чисел с различными законами распределения.</a:t>
            </a:r>
            <a:r>
              <a:rPr lang="ru-RU" dirty="0"/>
              <a:t> Успех и точность статистического моделирования зависят в основном от двух факторов: качества последовательности случайных чисел и выбора оптимального алгоритма моделирования.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en-US" dirty="0" smtClean="0"/>
              <a:t>	</a:t>
            </a:r>
            <a:r>
              <a:rPr lang="ru-RU" dirty="0" smtClean="0"/>
              <a:t>Исходным </a:t>
            </a:r>
            <a:r>
              <a:rPr lang="ru-RU" dirty="0"/>
              <a:t>материалом для формирования случайных последовательностей чисел с различными законами распределения служат случайные </a:t>
            </a:r>
            <a:r>
              <a:rPr lang="ru-RU" dirty="0" smtClean="0"/>
              <a:t>числа, </a:t>
            </a:r>
            <a:r>
              <a:rPr lang="ru-RU" dirty="0"/>
              <a:t>имеющие равномерное распределение в интервале [0,1].</a:t>
            </a:r>
          </a:p>
        </p:txBody>
      </p:sp>
    </p:spTree>
    <p:extLst>
      <p:ext uri="{BB962C8B-B14F-4D97-AF65-F5344CB8AC3E}">
        <p14:creationId xmlns="" xmlns:p14="http://schemas.microsoft.com/office/powerpoint/2010/main" val="122671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Существуют </a:t>
            </a:r>
            <a:r>
              <a:rPr lang="ru-RU" dirty="0"/>
              <a:t>два основных пути такого преобразования случайных чисел. Один из них может быть назван прямым. </a:t>
            </a:r>
            <a:r>
              <a:rPr lang="en-US" dirty="0" smtClean="0"/>
              <a:t>	</a:t>
            </a:r>
            <a:r>
              <a:rPr lang="ru-RU" dirty="0" smtClean="0"/>
              <a:t>Рассмотрим </a:t>
            </a:r>
            <a:r>
              <a:rPr lang="ru-RU" dirty="0"/>
              <a:t>сущность первого пути. Идея построения интересующей нас операции вытекает из следующей теоремы теории вероятностей [ ]: Если случайная величина η имеет плотность распределения ƒ(y), то распределение случайной величины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является равномерным в интервале [0,1].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87738"/>
            <a:ext cx="1656184" cy="80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6253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63284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8709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9620"/>
            <a:ext cx="3076848" cy="129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04864"/>
            <a:ext cx="266429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3094682"/>
            <a:ext cx="3152775" cy="76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33056"/>
            <a:ext cx="2414377" cy="112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373216"/>
            <a:ext cx="231261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684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	Основными разновидностями материального моделирования является физическое и аналоговое моделирование.</a:t>
            </a:r>
          </a:p>
          <a:p>
            <a:pPr>
              <a:buNone/>
            </a:pPr>
            <a:r>
              <a:rPr lang="ru-RU" dirty="0" smtClean="0"/>
              <a:t>		Физическим моделированием принято называть моделирование, при котором реальному объекту противопоставляется его увеличенная или уменьшенная копия, допускающая исследование (как правило, в лабораторных условиях) с помощью последовательного перенесения свойств изучаемых процессов и явлений на объект на основе использования теории размерности физических величин и теории подобия.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Исторически </a:t>
            </a:r>
            <a:r>
              <a:rPr lang="ru-RU" dirty="0"/>
              <a:t>сложилось два способа получения случайных чисел, равномерно распределенных в интервале [0,1].</a:t>
            </a:r>
            <a:endParaRPr lang="ru-RU" sz="3600" dirty="0"/>
          </a:p>
          <a:p>
            <a:pPr marL="0" lvl="0" indent="0">
              <a:buNone/>
            </a:pPr>
            <a:r>
              <a:rPr lang="en-US" dirty="0" smtClean="0"/>
              <a:t>        	1. </a:t>
            </a:r>
            <a:r>
              <a:rPr lang="ru-RU" dirty="0" smtClean="0"/>
              <a:t>Таблица </a:t>
            </a:r>
            <a:r>
              <a:rPr lang="ru-RU" dirty="0"/>
              <a:t>случайных чисел, которая практически вышла из употребления в настоящее время.</a:t>
            </a:r>
            <a:endParaRPr lang="ru-RU" sz="3600" dirty="0"/>
          </a:p>
          <a:p>
            <a:pPr marL="0" lvl="0" indent="0">
              <a:buNone/>
            </a:pPr>
            <a:r>
              <a:rPr lang="en-US" dirty="0"/>
              <a:t>	</a:t>
            </a:r>
            <a:r>
              <a:rPr lang="en-US" dirty="0" smtClean="0"/>
              <a:t>2. </a:t>
            </a:r>
            <a:r>
              <a:rPr lang="ru-RU" dirty="0" smtClean="0"/>
              <a:t>Генераторы </a:t>
            </a:r>
            <a:r>
              <a:rPr lang="ru-RU" dirty="0"/>
              <a:t>случайных чисел, которые в свою очередь подразделяются на:</a:t>
            </a:r>
            <a:endParaRPr lang="ru-RU" sz="3600" dirty="0"/>
          </a:p>
          <a:p>
            <a:pPr marL="457200" lvl="1" indent="0">
              <a:buNone/>
            </a:pPr>
            <a:r>
              <a:rPr lang="en-US" dirty="0" smtClean="0"/>
              <a:t>	a)</a:t>
            </a:r>
            <a:r>
              <a:rPr lang="ru-RU" dirty="0" smtClean="0"/>
              <a:t> Генераторы</a:t>
            </a:r>
            <a:r>
              <a:rPr lang="ru-RU" dirty="0"/>
              <a:t>, использующие физический способ </a:t>
            </a:r>
            <a:r>
              <a:rPr lang="ru-RU" dirty="0" smtClean="0"/>
              <a:t>		     генерирования </a:t>
            </a:r>
            <a:r>
              <a:rPr lang="ru-RU" dirty="0"/>
              <a:t>(датчики истинно случайных чисел);</a:t>
            </a:r>
            <a:endParaRPr lang="ru-RU" sz="3200" dirty="0"/>
          </a:p>
          <a:p>
            <a:pPr marL="457200" lvl="1" indent="0">
              <a:buNone/>
            </a:pPr>
            <a:r>
              <a:rPr lang="ru-RU" dirty="0" smtClean="0"/>
              <a:t>	б) Генераторы</a:t>
            </a:r>
            <a:r>
              <a:rPr lang="ru-RU" dirty="0"/>
              <a:t>, использующие алгоритмический </a:t>
            </a:r>
            <a:r>
              <a:rPr lang="ru-RU" dirty="0" smtClean="0"/>
              <a:t>		     способ </a:t>
            </a:r>
            <a:r>
              <a:rPr lang="ru-RU" dirty="0"/>
              <a:t>получения, датчики так называемых </a:t>
            </a:r>
            <a:r>
              <a:rPr lang="ru-RU" dirty="0" smtClean="0"/>
              <a:t>               	     псевдослучайных </a:t>
            </a:r>
            <a:r>
              <a:rPr lang="ru-RU" dirty="0"/>
              <a:t>чисел.</a:t>
            </a:r>
            <a:endParaRPr lang="ru-RU" sz="3200" dirty="0"/>
          </a:p>
          <a:p>
            <a:pPr marL="0" indent="0">
              <a:buNone/>
            </a:pPr>
            <a:r>
              <a:rPr lang="ru-RU" dirty="0" smtClean="0"/>
              <a:t>             При </a:t>
            </a:r>
            <a:r>
              <a:rPr lang="ru-RU" dirty="0"/>
              <a:t>физическом способе получения случайных чисел один из методов состоит в формировании для компьютера дискретной случайной величины, которая может принимать только два значения 0 или 1 с </a:t>
            </a:r>
            <a:r>
              <a:rPr lang="ru-RU" dirty="0" smtClean="0"/>
              <a:t>вероятностями</a:t>
            </a:r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dirty="0"/>
              <a:t>Далее если рассмотреть бесконечную последовательность </a:t>
            </a:r>
            <a:r>
              <a:rPr lang="en-US" dirty="0"/>
              <a:t>z</a:t>
            </a:r>
            <a:r>
              <a:rPr lang="ru-RU" baseline="-25000" dirty="0"/>
              <a:t>1</a:t>
            </a:r>
            <a:r>
              <a:rPr lang="ru-RU" dirty="0"/>
              <a:t>,</a:t>
            </a:r>
            <a:r>
              <a:rPr lang="en-US" dirty="0"/>
              <a:t>z</a:t>
            </a:r>
            <a:r>
              <a:rPr lang="ru-RU" baseline="-25000" dirty="0"/>
              <a:t>2</a:t>
            </a:r>
            <a:r>
              <a:rPr lang="ru-RU" dirty="0"/>
              <a:t>,</a:t>
            </a:r>
            <a:r>
              <a:rPr lang="en-US" dirty="0"/>
              <a:t>z</a:t>
            </a:r>
            <a:r>
              <a:rPr lang="ru-RU" baseline="-25000" dirty="0"/>
              <a:t>3</a:t>
            </a:r>
            <a:r>
              <a:rPr lang="ru-RU" dirty="0"/>
              <a:t>…. как значения числа ζ</a:t>
            </a:r>
            <a:r>
              <a:rPr lang="ru-RU" baseline="30000" dirty="0"/>
              <a:t>*</a:t>
            </a:r>
            <a:r>
              <a:rPr lang="ru-RU" dirty="0"/>
              <a:t> вида</a:t>
            </a:r>
            <a:endParaRPr lang="ru-RU" sz="3600" dirty="0"/>
          </a:p>
          <a:p>
            <a:pPr marL="0" indent="0">
              <a:buNone/>
            </a:pPr>
            <a:r>
              <a:rPr lang="ru-RU" dirty="0"/>
              <a:t> </a:t>
            </a:r>
            <a:endParaRPr lang="ru-RU" sz="36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1088"/>
            <a:ext cx="11811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21088"/>
            <a:ext cx="1114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284601"/>
            <a:ext cx="3672408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2736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	Второй </a:t>
            </a:r>
            <a:r>
              <a:rPr lang="ru-RU" dirty="0"/>
              <a:t>способ получения случайных последовательностей связан с генерацией так называемых псевдослучайных чисел непосредственно на вычислительной машине с помощью специальных алгоритмов.</a:t>
            </a:r>
          </a:p>
          <a:p>
            <a:pPr marL="0" indent="0">
              <a:buNone/>
            </a:pPr>
            <a:r>
              <a:rPr lang="ru-RU" dirty="0" smtClean="0"/>
              <a:t>	Наряду </a:t>
            </a:r>
            <a:r>
              <a:rPr lang="ru-RU" dirty="0"/>
              <a:t>с очевидными достоинствами этих генераторов - возможность многократного воспроизведения одних и тех же последовательностей чисел, простота алгоритмов и способа их реализации, основным, и весьма серьёзным недостатком такого способа получения случайных чисел является ограниченность «запаса» псевдослучайных чисел. Имеется в виду повторяемость или цикличность (периодичность) в последовательности случайных чисел, которая наступает значительно раньше, чем генераторы истинно случайных чисел заполняет разрядную сетку компьютера. </a:t>
            </a:r>
          </a:p>
          <a:p>
            <a:pPr marL="0" indent="0">
              <a:buNone/>
            </a:pPr>
            <a:r>
              <a:rPr lang="ru-RU" dirty="0" smtClean="0"/>
              <a:t>	В </a:t>
            </a:r>
            <a:r>
              <a:rPr lang="ru-RU" dirty="0"/>
              <a:t>связи с этим большое значение приобретают методы экспериментальной проверки качества этих алгоритмов. Хотя проверять качество генераторов истинно случайных чисел так же целесообразно из-за возможных сбоев в аппаратуре.</a:t>
            </a:r>
          </a:p>
        </p:txBody>
      </p:sp>
    </p:spTree>
    <p:extLst>
      <p:ext uri="{BB962C8B-B14F-4D97-AF65-F5344CB8AC3E}">
        <p14:creationId xmlns="" xmlns:p14="http://schemas.microsoft.com/office/powerpoint/2010/main" val="282640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	3</a:t>
            </a:r>
            <a:r>
              <a:rPr lang="ru-RU" i="1" dirty="0"/>
              <a:t>. Понятие статистического ряда и гистограммы</a:t>
            </a:r>
            <a:r>
              <a:rPr lang="ru-RU" i="1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Если </a:t>
            </a:r>
            <a:r>
              <a:rPr lang="ru-RU" dirty="0"/>
              <a:t>случайное число попадает на границу интервала, то можно добавлять в каждый интервал по ½.</a:t>
            </a:r>
          </a:p>
          <a:p>
            <a:pPr marL="0" indent="0">
              <a:buNone/>
            </a:pPr>
            <a:r>
              <a:rPr lang="ru-RU" dirty="0" smtClean="0"/>
              <a:t>	Число </a:t>
            </a:r>
            <a:r>
              <a:rPr lang="ru-RU" dirty="0"/>
              <a:t>разрядов, из которых следует группировать статистический ряд не должно быть слишком большим (при этом проявляются незакономерные колебания), при слишком малом числе разрядов распределения оцениваются слишком грубо.</a:t>
            </a:r>
          </a:p>
          <a:p>
            <a:pPr marL="0" indent="0">
              <a:buNone/>
            </a:pPr>
            <a:r>
              <a:rPr lang="ru-RU" dirty="0" smtClean="0"/>
              <a:t>	Практика </a:t>
            </a:r>
            <a:r>
              <a:rPr lang="ru-RU" dirty="0"/>
              <a:t>показывает, что в большинстве случаев рационально выбирать число разрядов 10-20. Размер случайной последовательности (количество случайных чисел) следует подбирать таким образом, что бы в каждый </a:t>
            </a:r>
            <a:r>
              <a:rPr lang="ru-RU" dirty="0" err="1"/>
              <a:t>подинтервал</a:t>
            </a:r>
            <a:r>
              <a:rPr lang="ru-RU" dirty="0"/>
              <a:t> попадало не менее 10 чисел.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71836"/>
            <a:ext cx="1008112" cy="70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072"/>
            <a:ext cx="6912768" cy="63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3762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	4</a:t>
            </a:r>
            <a:r>
              <a:rPr lang="ru-RU" i="1" dirty="0"/>
              <a:t>. Критерии согласия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Идея  применения критериев согласия заключается в следующем:</a:t>
            </a:r>
          </a:p>
          <a:p>
            <a:pPr marL="0" indent="0">
              <a:buNone/>
            </a:pPr>
            <a:r>
              <a:rPr lang="ru-RU" dirty="0"/>
              <a:t>На основании данного статистического материала нам предстоит проверить гипотезу </a:t>
            </a:r>
            <a:r>
              <a:rPr lang="ru-RU" i="1" dirty="0"/>
              <a:t>, </a:t>
            </a:r>
            <a:r>
              <a:rPr lang="ru-RU" dirty="0"/>
              <a:t>состоящую в том, что случайная величина </a:t>
            </a:r>
            <a:r>
              <a:rPr lang="en-US" i="1" dirty="0"/>
              <a:t>X </a:t>
            </a:r>
            <a:r>
              <a:rPr lang="ru-RU" dirty="0"/>
              <a:t>подчиняется некоторому определенному закону распределения. Этот закон может быть задан в той или иной форме: например, в виде функции распределения </a:t>
            </a:r>
            <a:r>
              <a:rPr lang="ru-RU" i="1" dirty="0"/>
              <a:t> </a:t>
            </a:r>
            <a:r>
              <a:rPr lang="ru-RU" dirty="0"/>
              <a:t>или в виде плотности распределения ,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того чтобы принять или опровергнуть гипотезу H, рассмотрим некоторую величину </a:t>
            </a:r>
            <a:r>
              <a:rPr lang="en-US" i="1" dirty="0"/>
              <a:t>U</a:t>
            </a:r>
            <a:r>
              <a:rPr lang="ru-RU" i="1" dirty="0"/>
              <a:t>, </a:t>
            </a:r>
            <a:r>
              <a:rPr lang="ru-RU" dirty="0"/>
              <a:t>характеризующую степень расхождения теоретического и статистического распределений. Величина </a:t>
            </a:r>
            <a:r>
              <a:rPr lang="en-US" i="1" dirty="0"/>
              <a:t>U </a:t>
            </a:r>
            <a:r>
              <a:rPr lang="ru-RU" dirty="0"/>
              <a:t>может быть выбрана различными способами; например, в качестве </a:t>
            </a:r>
            <a:r>
              <a:rPr lang="en-US" i="1" dirty="0"/>
              <a:t>U </a:t>
            </a:r>
            <a:r>
              <a:rPr lang="ru-RU" dirty="0"/>
              <a:t>можно взять сумму квадратов отклонений теоретических вероятностей </a:t>
            </a:r>
            <a:r>
              <a:rPr lang="en-US" dirty="0"/>
              <a:t>P</a:t>
            </a:r>
            <a:r>
              <a:rPr lang="en-US" baseline="-25000" dirty="0"/>
              <a:t>i</a:t>
            </a:r>
            <a:r>
              <a:rPr lang="en-US" i="1" dirty="0"/>
              <a:t> </a:t>
            </a:r>
            <a:r>
              <a:rPr lang="ru-RU" dirty="0"/>
              <a:t>от соответствующих частот </a:t>
            </a:r>
            <a:r>
              <a:rPr lang="ru-RU" i="1" dirty="0"/>
              <a:t>р  </a:t>
            </a:r>
            <a:r>
              <a:rPr lang="ru-RU" dirty="0"/>
              <a:t>или же сумму тех же квадратов с некоторыми коэффициентами («весами»), или же максимальное отклонение статистической функции распределения </a:t>
            </a:r>
            <a:r>
              <a:rPr lang="en-US" i="1" dirty="0"/>
              <a:t>F</a:t>
            </a:r>
            <a:r>
              <a:rPr lang="ru-RU" i="1" baseline="30000" dirty="0"/>
              <a:t>*</a:t>
            </a:r>
            <a:r>
              <a:rPr lang="ru-RU" i="1" dirty="0"/>
              <a:t>(</a:t>
            </a:r>
            <a:r>
              <a:rPr lang="en-US" i="1" dirty="0"/>
              <a:t>x</a:t>
            </a:r>
            <a:r>
              <a:rPr lang="ru-RU" i="1" dirty="0"/>
              <a:t>) </a:t>
            </a:r>
            <a:r>
              <a:rPr lang="ru-RU" dirty="0"/>
              <a:t>от теоретической </a:t>
            </a:r>
            <a:r>
              <a:rPr lang="en-US" i="1" dirty="0"/>
              <a:t>F</a:t>
            </a:r>
            <a:r>
              <a:rPr lang="ru-RU" i="1" dirty="0"/>
              <a:t>(</a:t>
            </a:r>
            <a:r>
              <a:rPr lang="en-US" i="1" dirty="0"/>
              <a:t>x</a:t>
            </a:r>
            <a:r>
              <a:rPr lang="ru-RU" i="1" dirty="0"/>
              <a:t>) </a:t>
            </a:r>
            <a:r>
              <a:rPr lang="ru-RU" dirty="0"/>
              <a:t>и т. д.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460851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7977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6247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Рассмотрим </a:t>
            </a:r>
            <a:r>
              <a:rPr lang="ru-RU" dirty="0"/>
              <a:t>один из наиболее часто применяемых критериев согласия— так называемый «критерий χ</a:t>
            </a:r>
            <a:r>
              <a:rPr lang="ru-RU" i="1" baseline="30000" dirty="0"/>
              <a:t>2</a:t>
            </a:r>
            <a:r>
              <a:rPr lang="ru-RU" i="1" dirty="0"/>
              <a:t>» </a:t>
            </a:r>
            <a:r>
              <a:rPr lang="ru-RU" dirty="0"/>
              <a:t>Пирсона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	</a:t>
            </a:r>
          </a:p>
          <a:p>
            <a:pPr marL="0" indent="0">
              <a:buNone/>
            </a:pPr>
            <a:r>
              <a:rPr lang="ru-RU" dirty="0" smtClean="0"/>
              <a:t>Зная </a:t>
            </a:r>
            <a:r>
              <a:rPr lang="ru-RU" dirty="0"/>
              <a:t>теоретический закон распределения, можно найти теоретические вероятности попадания случайной величины в каждый из разрядов: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5904656" cy="99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781" y="3821013"/>
            <a:ext cx="2542778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373216"/>
            <a:ext cx="252028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157192"/>
            <a:ext cx="792088" cy="67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0212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	Распределение    зависит </a:t>
            </a:r>
            <a:r>
              <a:rPr lang="ru-RU" dirty="0"/>
              <a:t>от параметра </a:t>
            </a:r>
            <a:r>
              <a:rPr lang="en-US" dirty="0"/>
              <a:t>r</a:t>
            </a:r>
            <a:r>
              <a:rPr lang="ru-RU" dirty="0"/>
              <a:t>, называемого числом ”степеней свободы” </a:t>
            </a:r>
            <a:r>
              <a:rPr lang="ru-RU" dirty="0" smtClean="0"/>
              <a:t>r, которое </a:t>
            </a:r>
            <a:r>
              <a:rPr lang="ru-RU" dirty="0"/>
              <a:t>равно </a:t>
            </a:r>
            <a:r>
              <a:rPr lang="ru-RU" dirty="0" smtClean="0"/>
              <a:t>числу разрядов </a:t>
            </a:r>
            <a:r>
              <a:rPr lang="ru-RU" dirty="0"/>
              <a:t>k минус число независимых условий («связей»), наложенных на частоты </a:t>
            </a:r>
            <a:r>
              <a:rPr lang="ru-RU" dirty="0" smtClean="0"/>
              <a:t>    .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	Примерами </a:t>
            </a:r>
            <a:r>
              <a:rPr lang="ru-RU" dirty="0"/>
              <a:t>таких условии могут 6ыть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если мы требуем только того, чтобы сумма частот была равна единице (это требование накладывается во всех случаях</a:t>
            </a:r>
            <a:r>
              <a:rPr lang="ru-RU" dirty="0" smtClean="0"/>
              <a:t>);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Если мы подбираем теоретическое распределение с тем условием, чтобы совпадали теоретическое и статическое средние значения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/>
              <a:t>Определяется число степеней свободы  как число разрядов k минус число наложенных связей </a:t>
            </a:r>
            <a:r>
              <a:rPr lang="en-US" dirty="0" smtClean="0"/>
              <a:t>s</a:t>
            </a:r>
            <a:r>
              <a:rPr lang="ru-RU" dirty="0" smtClean="0"/>
              <a:t> :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350" y="231798"/>
            <a:ext cx="254994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68760"/>
            <a:ext cx="361752" cy="45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963" y="2132856"/>
            <a:ext cx="1326630" cy="58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51" y="3501008"/>
            <a:ext cx="130759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8" y="5033715"/>
            <a:ext cx="1971675" cy="48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949280"/>
            <a:ext cx="1008112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522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16632"/>
            <a:ext cx="9073008" cy="66247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	Вкратце </a:t>
            </a:r>
            <a:r>
              <a:rPr lang="ru-RU" dirty="0"/>
              <a:t>остановимся на кри­терии А. Н. Колмогорова.</a:t>
            </a:r>
          </a:p>
          <a:p>
            <a:pPr marL="0" indent="0">
              <a:buNone/>
            </a:pPr>
            <a:r>
              <a:rPr lang="ru-RU" dirty="0" smtClean="0"/>
              <a:t>	В </a:t>
            </a:r>
            <a:r>
              <a:rPr lang="ru-RU" dirty="0"/>
              <a:t>качестве меры расхождения между теоретическим и статисти­ческим распределениями А. Н. Колмогоров рассматривает максималь­ное значение модуля разности между статистической функцией рас­пределения F*(x) и  соответствующей  теоретической функцией распределения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/>
              <a:t>при неограниченном возрастании числа независимых наблюдений n вероятность неравенства </a:t>
            </a:r>
          </a:p>
          <a:p>
            <a:pPr marL="0" indent="0">
              <a:buNone/>
            </a:pPr>
            <a:r>
              <a:rPr lang="ru-RU" dirty="0"/>
              <a:t>с</a:t>
            </a:r>
            <a:r>
              <a:rPr lang="en-US" dirty="0" err="1"/>
              <a:t>тр</a:t>
            </a:r>
            <a:r>
              <a:rPr lang="ru-RU" dirty="0"/>
              <a:t>е</a:t>
            </a:r>
            <a:r>
              <a:rPr lang="en-US" dirty="0" err="1"/>
              <a:t>мится</a:t>
            </a:r>
            <a:r>
              <a:rPr lang="en-US" dirty="0"/>
              <a:t>  </a:t>
            </a:r>
            <a:r>
              <a:rPr lang="ru-RU" dirty="0"/>
              <a:t>к пределу  </a:t>
            </a:r>
          </a:p>
          <a:p>
            <a:pPr marL="0" indent="0">
              <a:buNone/>
            </a:pPr>
            <a:r>
              <a:rPr lang="ru-RU" dirty="0" smtClean="0"/>
              <a:t>	Значение </a:t>
            </a:r>
            <a:r>
              <a:rPr lang="ru-RU" dirty="0"/>
              <a:t>вероятности p( ), подсчитанные по формуле ( </a:t>
            </a:r>
            <a:r>
              <a:rPr lang="ru-RU" dirty="0" smtClean="0"/>
              <a:t> ) </a:t>
            </a:r>
            <a:r>
              <a:rPr lang="ru-RU" dirty="0"/>
              <a:t>приведены в таблице 3.1.</a:t>
            </a:r>
          </a:p>
          <a:p>
            <a:pPr marL="0" indent="0">
              <a:buNone/>
            </a:pPr>
            <a:r>
              <a:rPr lang="ru-RU" dirty="0"/>
              <a:t>Таблица </a:t>
            </a:r>
            <a:r>
              <a:rPr lang="en-US" dirty="0"/>
              <a:t>3</a:t>
            </a:r>
            <a:r>
              <a:rPr lang="ru-RU" dirty="0"/>
              <a:t>.1.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13356" name="Picture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216024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7" name="Picture 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56992"/>
            <a:ext cx="1008112" cy="36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8" name="Picture 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808" y="3789040"/>
            <a:ext cx="22288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9" name="Picture 4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03" y="4723209"/>
            <a:ext cx="185142" cy="18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1" name="Picture 4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13176"/>
            <a:ext cx="5467350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6234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55272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				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				Рис 3.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52314"/>
            <a:ext cx="7272808" cy="430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832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288"/>
            <a:ext cx="6480720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244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86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	Аналоговое моделирование основано на аналогии процессов и явлений, имеющих различную физическую природу, но одинаково описываемых формально (одними и теми же математическими уравнениями). Наиболее простой пример - изучение механических колебаний с помощью электрической схемы, описываемой теми же дифференциальными уравнениями. Электрическое моделирование лежит в основе работы машин непрерывного действия - так называемых аналоговых или моделирующих машин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	Необходимо отметить, что в обоих типах материального моделирования (физического и аналогового) модели являлись материальным отражением исходного объекта и были связаны с ними своими геометрическими, физическими и другими характеристиками, причем процесс исследования был тесно связан с материальным воздействием на модель, т.е. состоял в натурном эксперименте с ней. Таким образом, предметное моделирование по своей природе является экспериментальным.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	От предметного моделирования принципиально отличается идеальное (абстрактное), которое основано не на материальной, а на идеальной, мыслимой аналогии. Идеальное моделирование носит теоретический характер. Различают два вида идеального моделирования: интуитивное и знаковое.</a:t>
            </a:r>
          </a:p>
          <a:p>
            <a:pPr>
              <a:buNone/>
            </a:pPr>
            <a:r>
              <a:rPr lang="ru-RU" dirty="0" smtClean="0"/>
              <a:t>		Под интуитивным моделированием понимается моделирование, основанное на интуитивном представлении об объекте исследования, не поддающимся формализации, либо не нуждающимся в ней. В этом смысле жизненный опыт каждого человека может считаться его индивидуальной моделью окружающего мира. Этот вид моделирования особенно развит у музыкантов, учёных, шахматистов.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	Знаковым называют моделирование, использующее в качестве моделей знаковые преобразования какого-либо вида: схемы, графики, чертежи, формулы, наборы символов и т.п., а так же включающее набор знаков, по которым можно оперировать с выбранными знаковыми образованиями и их элементами.</a:t>
            </a:r>
          </a:p>
          <a:p>
            <a:pPr>
              <a:buNone/>
            </a:pPr>
            <a:r>
              <a:rPr lang="ru-RU" dirty="0" smtClean="0"/>
              <a:t>		Важнейшим видом знакового моделирования является математическое моделирование, при котором исследование объекта осуществляется посредством модели,  сформулированной на языке математики, и использованием тех или иных математических методов. Классическим примером математического моделирования является описание и исследование законов механики И. Ньютона средствами математики.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Математическое моделирование.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8647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Математическое моделирование есть приближенное описание какого-либо класса явлений внешнего мира с помощью математических моделей, под которой понимается совокупность математических объектов (чисел, символов, переменных, векторов, множеств и т.п.) и отношений между ними, которые адекватно отображают основные свойства проектируемых объектов.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59</Words>
  <Application>Microsoft Office PowerPoint</Application>
  <PresentationFormat>Экран (4:3)</PresentationFormat>
  <Paragraphs>189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Слайд 1</vt:lpstr>
      <vt:lpstr>О моделях и моделировании</vt:lpstr>
      <vt:lpstr>Слайд 3</vt:lpstr>
      <vt:lpstr>Слайд 4</vt:lpstr>
      <vt:lpstr>Слайд 5</vt:lpstr>
      <vt:lpstr>Слайд 6</vt:lpstr>
      <vt:lpstr>Слайд 7</vt:lpstr>
      <vt:lpstr>Слайд 8</vt:lpstr>
      <vt:lpstr>Математическое моделирование.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3.3 О методах многовариантного анализа. </vt:lpstr>
      <vt:lpstr>Слайд 22</vt:lpstr>
      <vt:lpstr>Слайд 23</vt:lpstr>
      <vt:lpstr>Слайд 24</vt:lpstr>
      <vt:lpstr>Слайд 25</vt:lpstr>
      <vt:lpstr>3.4 Метод статистических испытаний (Метод Монте-Карло) 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Математическое обеспечение САПР (методы многовариантного анализа)</dc:title>
  <dc:creator>Администратор</dc:creator>
  <cp:lastModifiedBy>Герман</cp:lastModifiedBy>
  <cp:revision>33</cp:revision>
  <dcterms:created xsi:type="dcterms:W3CDTF">2011-08-31T23:18:58Z</dcterms:created>
  <dcterms:modified xsi:type="dcterms:W3CDTF">2012-03-12T17:02:20Z</dcterms:modified>
</cp:coreProperties>
</file>