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5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DBB1A9-64F3-4712-AFFC-29FD22AB4F51}" type="datetimeFigureOut">
              <a:rPr lang="ru-RU" smtClean="0"/>
              <a:t>01.09.2011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DAC272-F57F-45D1-85E4-BE63D59D664B}" type="slidenum">
              <a:rPr lang="ru-RU" smtClean="0"/>
              <a:t>‹#›</a:t>
            </a:fld>
            <a:endParaRPr lang="ru-R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01.09.2011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01.09.2011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85729"/>
            <a:ext cx="8501122" cy="1071570"/>
          </a:xfrm>
        </p:spPr>
        <p:txBody>
          <a:bodyPr>
            <a:normAutofit fontScale="90000"/>
          </a:bodyPr>
          <a:lstStyle/>
          <a:p>
            <a:r>
              <a:rPr lang="ru-RU" b="1" dirty="0" smtClean="0"/>
              <a:t>Общесистемные вопросы САПР, цели и задачи проектирования.</a:t>
            </a:r>
            <a:endParaRPr lang="ru-RU" dirty="0"/>
          </a:p>
        </p:txBody>
      </p:sp>
      <p:sp>
        <p:nvSpPr>
          <p:cNvPr id="3" name="Подзаголовок 2"/>
          <p:cNvSpPr>
            <a:spLocks noGrp="1"/>
          </p:cNvSpPr>
          <p:nvPr>
            <p:ph type="subTitle" idx="1"/>
          </p:nvPr>
        </p:nvSpPr>
        <p:spPr>
          <a:xfrm>
            <a:off x="285720" y="1571612"/>
            <a:ext cx="8643998" cy="5072098"/>
          </a:xfrm>
        </p:spPr>
        <p:txBody>
          <a:bodyPr>
            <a:normAutofit fontScale="77500" lnSpcReduction="20000"/>
          </a:bodyPr>
          <a:lstStyle/>
          <a:p>
            <a:pPr algn="l"/>
            <a:r>
              <a:rPr lang="en-US" dirty="0" smtClean="0">
                <a:solidFill>
                  <a:schemeClr val="tx1"/>
                </a:solidFill>
              </a:rPr>
              <a:t>	</a:t>
            </a:r>
            <a:r>
              <a:rPr lang="ru-RU" dirty="0" smtClean="0">
                <a:solidFill>
                  <a:schemeClr val="tx1"/>
                </a:solidFill>
              </a:rPr>
              <a:t>Системный анализ – это самостоятельное научное направление, которое интенсивно развивается с середины прошлого столетия. Появление его связанно с рядом новых проблем, (одной из которых является и проектирование), при решении которых оказались не приемлемы традиционные по тем временам методы. </a:t>
            </a:r>
          </a:p>
          <a:p>
            <a:pPr algn="l"/>
            <a:r>
              <a:rPr lang="en-US" dirty="0" smtClean="0">
                <a:solidFill>
                  <a:schemeClr val="tx1"/>
                </a:solidFill>
              </a:rPr>
              <a:t>	</a:t>
            </a:r>
            <a:r>
              <a:rPr lang="ru-RU" dirty="0" smtClean="0">
                <a:solidFill>
                  <a:schemeClr val="tx1"/>
                </a:solidFill>
              </a:rPr>
              <a:t>Уже к концу </a:t>
            </a:r>
            <a:r>
              <a:rPr lang="en-US" dirty="0" smtClean="0">
                <a:solidFill>
                  <a:schemeClr val="tx1"/>
                </a:solidFill>
              </a:rPr>
              <a:t>XIX</a:t>
            </a:r>
            <a:r>
              <a:rPr lang="ru-RU" dirty="0" smtClean="0">
                <a:solidFill>
                  <a:schemeClr val="tx1"/>
                </a:solidFill>
              </a:rPr>
              <a:t> века стало резко увеличиваться число комплексных проектов и задач, требующих участия специалистов различных областей знаний. Постоянное усложнение объектов проектирования, развитие науки, появление проблем большой начальной неопределённости, которые невозможно было решить с помощью формальных математических методов прошлого столетия, требовало развития новых подходов при их решении. </a:t>
            </a: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85000" lnSpcReduction="10000"/>
          </a:bodyPr>
          <a:lstStyle/>
          <a:p>
            <a:pPr>
              <a:buNone/>
            </a:pPr>
            <a:r>
              <a:rPr lang="ru-RU" i="1" dirty="0" smtClean="0"/>
              <a:t>		Функциональный аспект</a:t>
            </a:r>
            <a:r>
              <a:rPr lang="ru-RU" dirty="0" smtClean="0"/>
              <a:t> связан с отображением основных  принципов функционирования, характера физических и информационных процессов, протекающих в объекте и находит отображение в принципиальных электрических, кинематических, пневматических и т.п. схемах и сопровождающих их документах.</a:t>
            </a:r>
          </a:p>
          <a:p>
            <a:pPr>
              <a:buNone/>
            </a:pPr>
            <a:r>
              <a:rPr lang="ru-RU" i="1" dirty="0" smtClean="0"/>
              <a:t>		Конструкторский аспект</a:t>
            </a:r>
            <a:r>
              <a:rPr lang="ru-RU" dirty="0" smtClean="0"/>
              <a:t> связан с реализацией результатов функционального аспекта, т.е. определением геометрических форм и их взаимным расположением в пространстве (принципиальная электрическая (логическая) схема - функциональный аспект, печатная плата, реализующая эту схему - конструкторский аспект).</a:t>
            </a:r>
          </a:p>
          <a:p>
            <a:pPr>
              <a:buNone/>
            </a:pPr>
            <a:r>
              <a:rPr lang="ru-RU" i="1" dirty="0" smtClean="0"/>
              <a:t>		Технологический аспект</a:t>
            </a:r>
            <a:r>
              <a:rPr lang="ru-RU" dirty="0" smtClean="0"/>
              <a:t> связан с описанием методов и средств изготовления конструкции.</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357982"/>
          </a:xfrm>
        </p:spPr>
        <p:txBody>
          <a:bodyPr>
            <a:normAutofit lnSpcReduction="10000"/>
          </a:bodyPr>
          <a:lstStyle/>
          <a:p>
            <a:pPr>
              <a:buNone/>
            </a:pPr>
            <a:r>
              <a:rPr lang="ru-RU" dirty="0" smtClean="0"/>
              <a:t>		В рамках рассмотренной блочно-иерархической структуры возможны два подхода к проектированию, которые и реализуются на практике. </a:t>
            </a:r>
          </a:p>
          <a:p>
            <a:pPr>
              <a:buNone/>
            </a:pPr>
            <a:r>
              <a:rPr lang="ru-RU" dirty="0" smtClean="0"/>
              <a:t>		Если решение задачи высоких иерархических уровней предшествует решению задач более низких уровней, то проектирование называется </a:t>
            </a:r>
            <a:r>
              <a:rPr lang="ru-RU" i="1" dirty="0" smtClean="0"/>
              <a:t>нисходящим.</a:t>
            </a:r>
            <a:r>
              <a:rPr lang="ru-RU" dirty="0" smtClean="0"/>
              <a:t> Если раньше выполняются этапы, связанные с нижними иерархическими уровнями (т.е. проектирование идет от готовых базовых элементов не подлежащих расчленению и разработке), проектирование называют восходящих.</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85000" lnSpcReduction="10000"/>
          </a:bodyPr>
          <a:lstStyle/>
          <a:p>
            <a:pPr>
              <a:buNone/>
            </a:pPr>
            <a:r>
              <a:rPr lang="ru-RU" dirty="0" smtClean="0"/>
              <a:t>		При всех преимуществах блочно-иерархического подхода к проектированию, позволяющему решать задачи большой размерности, основным недостатком как нисходящего, так и восходящего проектирования является то, что на каждом этапе работа ведется с до конца не определёнными объектами, а решения принимаются в обстановки неполной информации. При проектировании сверху вниз, может оказаться, что базовых элементов на самом нижнем уровне не существует в природе, а их разработка весьма проблематична. Проектирование от базовых элементов (снизу вверх) может привести к тому, что подойдя к самому верхнему уровню оказывается, что невозможно удовлетворить техническому заданию на разрабатываемое изделие.</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t>Жизненный цикл сложной технической системы (ГОСТ 22487-77)</a:t>
            </a:r>
            <a:endParaRPr lang="ru-RU" sz="3600" dirty="0"/>
          </a:p>
        </p:txBody>
      </p:sp>
      <p:sp>
        <p:nvSpPr>
          <p:cNvPr id="3" name="Содержимое 2"/>
          <p:cNvSpPr>
            <a:spLocks noGrp="1"/>
          </p:cNvSpPr>
          <p:nvPr>
            <p:ph idx="1"/>
          </p:nvPr>
        </p:nvSpPr>
        <p:spPr>
          <a:xfrm>
            <a:off x="2000232" y="1600200"/>
            <a:ext cx="6686568" cy="4525963"/>
          </a:xfrm>
        </p:spPr>
        <p:txBody>
          <a:bodyPr>
            <a:normAutofit fontScale="77500" lnSpcReduction="20000"/>
          </a:bodyPr>
          <a:lstStyle/>
          <a:p>
            <a:pPr marL="514350" lvl="0" indent="-514350">
              <a:buFont typeface="+mj-lt"/>
              <a:buAutoNum type="arabicPeriod"/>
            </a:pPr>
            <a:r>
              <a:rPr lang="ru-RU" dirty="0" err="1" smtClean="0"/>
              <a:t>Предпроектные</a:t>
            </a:r>
            <a:r>
              <a:rPr lang="ru-RU" dirty="0" smtClean="0"/>
              <a:t> исследования.</a:t>
            </a:r>
          </a:p>
          <a:p>
            <a:pPr marL="514350" lvl="0" indent="-514350">
              <a:buFont typeface="+mj-lt"/>
              <a:buAutoNum type="arabicPeriod"/>
            </a:pPr>
            <a:r>
              <a:rPr lang="ru-RU" dirty="0" smtClean="0"/>
              <a:t>Техническое задание.</a:t>
            </a:r>
          </a:p>
          <a:p>
            <a:pPr marL="514350" lvl="0" indent="-514350">
              <a:buFont typeface="+mj-lt"/>
              <a:buAutoNum type="arabicPeriod"/>
            </a:pPr>
            <a:r>
              <a:rPr lang="ru-RU" dirty="0" smtClean="0"/>
              <a:t>Техническое предложение.</a:t>
            </a:r>
          </a:p>
          <a:p>
            <a:pPr marL="514350" lvl="0" indent="-514350">
              <a:buFont typeface="+mj-lt"/>
              <a:buAutoNum type="arabicPeriod"/>
            </a:pPr>
            <a:r>
              <a:rPr lang="ru-RU" dirty="0" smtClean="0"/>
              <a:t>Эскизный проект.</a:t>
            </a:r>
          </a:p>
          <a:p>
            <a:pPr marL="514350" lvl="0" indent="-514350">
              <a:buFont typeface="+mj-lt"/>
              <a:buAutoNum type="arabicPeriod"/>
            </a:pPr>
            <a:r>
              <a:rPr lang="ru-RU" dirty="0" smtClean="0"/>
              <a:t>Технический проект.</a:t>
            </a:r>
          </a:p>
          <a:p>
            <a:pPr marL="514350" lvl="0" indent="-514350">
              <a:buFont typeface="+mj-lt"/>
              <a:buAutoNum type="arabicPeriod"/>
            </a:pPr>
            <a:r>
              <a:rPr lang="ru-RU" dirty="0" smtClean="0"/>
              <a:t>Рабочий проект.</a:t>
            </a:r>
          </a:p>
          <a:p>
            <a:pPr marL="514350" lvl="0" indent="-514350">
              <a:buFont typeface="+mj-lt"/>
              <a:buAutoNum type="arabicPeriod"/>
            </a:pPr>
            <a:r>
              <a:rPr lang="ru-RU" dirty="0" smtClean="0"/>
              <a:t>Изготовление опытного образца.</a:t>
            </a:r>
          </a:p>
          <a:p>
            <a:pPr marL="514350" lvl="0" indent="-514350">
              <a:buFont typeface="+mj-lt"/>
              <a:buAutoNum type="arabicPeriod"/>
            </a:pPr>
            <a:r>
              <a:rPr lang="ru-RU" dirty="0" smtClean="0"/>
              <a:t>Опытная эксплуатация.</a:t>
            </a:r>
          </a:p>
          <a:p>
            <a:pPr marL="514350" lvl="0" indent="-514350">
              <a:buFont typeface="+mj-lt"/>
              <a:buAutoNum type="arabicPeriod"/>
            </a:pPr>
            <a:r>
              <a:rPr lang="ru-RU" dirty="0" smtClean="0"/>
              <a:t>Изготовление серийного образца.</a:t>
            </a:r>
          </a:p>
          <a:p>
            <a:pPr marL="514350" lvl="0" indent="-514350">
              <a:buFont typeface="+mj-lt"/>
              <a:buAutoNum type="arabicPeriod"/>
            </a:pPr>
            <a:r>
              <a:rPr lang="ru-RU" dirty="0" smtClean="0"/>
              <a:t>Промышленная эксплуатация.</a:t>
            </a:r>
          </a:p>
          <a:p>
            <a:pPr marL="514350" lvl="0" indent="-514350">
              <a:buFont typeface="+mj-lt"/>
              <a:buAutoNum type="arabicPeriod"/>
            </a:pPr>
            <a:r>
              <a:rPr lang="ru-RU" dirty="0" smtClean="0"/>
              <a:t>Модернизация</a:t>
            </a:r>
          </a:p>
          <a:p>
            <a:endParaRPr lang="ru-RU" dirty="0"/>
          </a:p>
        </p:txBody>
      </p:sp>
      <p:pic>
        <p:nvPicPr>
          <p:cNvPr id="14338" name="Picture 2"/>
          <p:cNvPicPr>
            <a:picLocks noChangeAspect="1" noChangeArrowheads="1"/>
          </p:cNvPicPr>
          <p:nvPr/>
        </p:nvPicPr>
        <p:blipFill>
          <a:blip r:embed="rId2"/>
          <a:srcRect/>
          <a:stretch>
            <a:fillRect/>
          </a:stretch>
        </p:blipFill>
        <p:spPr bwMode="auto">
          <a:xfrm>
            <a:off x="1571604" y="2071678"/>
            <a:ext cx="523875" cy="361951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500066"/>
          </a:xfrm>
        </p:spPr>
        <p:txBody>
          <a:bodyPr>
            <a:noAutofit/>
          </a:bodyPr>
          <a:lstStyle/>
          <a:p>
            <a:r>
              <a:rPr lang="ru-RU" sz="2400" b="1" dirty="0" smtClean="0"/>
              <a:t>Формализация процесса проектирования</a:t>
            </a:r>
            <a:endParaRPr lang="ru-RU" sz="2400" dirty="0"/>
          </a:p>
        </p:txBody>
      </p:sp>
      <p:pic>
        <p:nvPicPr>
          <p:cNvPr id="15362" name="Picture 2"/>
          <p:cNvPicPr>
            <a:picLocks noGrp="1" noChangeAspect="1" noChangeArrowheads="1"/>
          </p:cNvPicPr>
          <p:nvPr>
            <p:ph idx="1"/>
          </p:nvPr>
        </p:nvPicPr>
        <p:blipFill>
          <a:blip r:embed="rId2"/>
          <a:srcRect/>
          <a:stretch>
            <a:fillRect/>
          </a:stretch>
        </p:blipFill>
        <p:spPr bwMode="auto">
          <a:xfrm>
            <a:off x="285720" y="500042"/>
            <a:ext cx="8643998" cy="621510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fontScale="77500" lnSpcReduction="20000"/>
          </a:bodyPr>
          <a:lstStyle/>
          <a:p>
            <a:pPr>
              <a:buNone/>
            </a:pPr>
            <a:r>
              <a:rPr lang="en-US" dirty="0" smtClean="0"/>
              <a:t>		</a:t>
            </a:r>
            <a:r>
              <a:rPr lang="ru-RU" dirty="0" smtClean="0"/>
              <a:t>Для решения подобных комплексных проблем стало широко использоваться понятие «система», и на определенной стадии развития научных знаний </a:t>
            </a:r>
            <a:r>
              <a:rPr lang="ru-RU" i="1" dirty="0" smtClean="0"/>
              <a:t>теория систем</a:t>
            </a:r>
            <a:r>
              <a:rPr lang="ru-RU" dirty="0" smtClean="0"/>
              <a:t> сформировалась в самостоятельную науку, имеющую непосредственное отношение к САПР. В 30-е годы </a:t>
            </a:r>
            <a:r>
              <a:rPr lang="en-US" dirty="0" smtClean="0"/>
              <a:t>XX</a:t>
            </a:r>
            <a:r>
              <a:rPr lang="ru-RU" dirty="0" smtClean="0"/>
              <a:t> века возникла теория открытых систем Л.фон </a:t>
            </a:r>
            <a:r>
              <a:rPr lang="ru-RU" dirty="0" err="1" smtClean="0"/>
              <a:t>Бертаналафи</a:t>
            </a:r>
            <a:r>
              <a:rPr lang="ru-RU" dirty="0" smtClean="0"/>
              <a:t>. Важный вклад в становление системных представлений внес в начале </a:t>
            </a:r>
            <a:r>
              <a:rPr lang="en-US" dirty="0" smtClean="0"/>
              <a:t>XX</a:t>
            </a:r>
            <a:r>
              <a:rPr lang="ru-RU" dirty="0" smtClean="0"/>
              <a:t> века А.А.Богданов, предложивший всеобщую организационную науку </a:t>
            </a:r>
            <a:r>
              <a:rPr lang="ru-RU" i="1" dirty="0" err="1" smtClean="0"/>
              <a:t>тектологию</a:t>
            </a:r>
            <a:r>
              <a:rPr lang="ru-RU" i="1" dirty="0" smtClean="0"/>
              <a:t>.</a:t>
            </a:r>
            <a:r>
              <a:rPr lang="ru-RU" dirty="0" smtClean="0"/>
              <a:t> Потребности практики, почти одновременно со становлением теории систем, привели к возникновению направления, названного </a:t>
            </a:r>
            <a:r>
              <a:rPr lang="ru-RU" i="1" dirty="0" smtClean="0"/>
              <a:t>исследование операций.</a:t>
            </a:r>
            <a:r>
              <a:rPr lang="ru-RU" dirty="0" smtClean="0"/>
              <a:t> Это направление возникло в связи с задачами военного характера. Предметом исследований операций является разработка методов анализа целенаправленных действий (операций) и объективная сравнительная  оценка решений (поиск оптимальных решений).</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rmAutofit fontScale="77500" lnSpcReduction="20000"/>
          </a:bodyPr>
          <a:lstStyle/>
          <a:p>
            <a:pPr>
              <a:buNone/>
            </a:pPr>
            <a:r>
              <a:rPr lang="en-US" dirty="0" smtClean="0"/>
              <a:t>		</a:t>
            </a:r>
            <a:r>
              <a:rPr lang="ru-RU" dirty="0" smtClean="0"/>
              <a:t>В 60-е годы </a:t>
            </a:r>
            <a:r>
              <a:rPr lang="en-US" dirty="0" smtClean="0"/>
              <a:t>XX</a:t>
            </a:r>
            <a:r>
              <a:rPr lang="ru-RU" dirty="0" smtClean="0"/>
              <a:t> века широкое распространение получил термин «системотехника», предложенный профессором </a:t>
            </a:r>
            <a:r>
              <a:rPr lang="ru-RU" dirty="0" err="1" smtClean="0"/>
              <a:t>Темниковым</a:t>
            </a:r>
            <a:r>
              <a:rPr lang="ru-RU" dirty="0" smtClean="0"/>
              <a:t> из МЭИ, как эквивалент американского «</a:t>
            </a:r>
            <a:r>
              <a:rPr lang="en-US" dirty="0" smtClean="0"/>
              <a:t>system engineering</a:t>
            </a:r>
            <a:r>
              <a:rPr lang="ru-RU" dirty="0" smtClean="0"/>
              <a:t>» (буквальный перевод - системная инженерия), который используется в основном в применении системных методов только в технических приложениях (</a:t>
            </a:r>
            <a:r>
              <a:rPr lang="ru-RU" dirty="0" err="1" smtClean="0"/>
              <a:t>систематология</a:t>
            </a:r>
            <a:r>
              <a:rPr lang="ru-RU" dirty="0" smtClean="0"/>
              <a:t>, аналогичный термин, используемый в философской литературе).</a:t>
            </a:r>
          </a:p>
          <a:p>
            <a:pPr>
              <a:buNone/>
            </a:pPr>
            <a:r>
              <a:rPr lang="en-US" dirty="0" smtClean="0"/>
              <a:t>		</a:t>
            </a:r>
            <a:r>
              <a:rPr lang="ru-RU" dirty="0" smtClean="0"/>
              <a:t>В первые годы становления теории систем наибольшее распространение получил термин </a:t>
            </a:r>
            <a:r>
              <a:rPr lang="ru-RU" i="1" dirty="0" smtClean="0"/>
              <a:t>системный подход</a:t>
            </a:r>
            <a:r>
              <a:rPr lang="ru-RU" dirty="0" smtClean="0"/>
              <a:t>, который использовался как методологическое направление философии, так и в прикладном смысле, как синоним комплексный подход.</a:t>
            </a:r>
          </a:p>
          <a:p>
            <a:pPr>
              <a:buNone/>
            </a:pPr>
            <a:r>
              <a:rPr lang="en-US" dirty="0" smtClean="0"/>
              <a:t>		</a:t>
            </a:r>
            <a:r>
              <a:rPr lang="ru-RU" dirty="0" smtClean="0"/>
              <a:t>Наиболее конструктивным из направлений системных исследований в настоящее время считается системный анализ, занимающийся приложением методов и моделей теории систем для принятия решений.</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86808" cy="6500858"/>
          </a:xfrm>
        </p:spPr>
        <p:txBody>
          <a:bodyPr>
            <a:normAutofit fontScale="70000" lnSpcReduction="20000"/>
          </a:bodyPr>
          <a:lstStyle/>
          <a:p>
            <a:pPr>
              <a:buNone/>
            </a:pPr>
            <a:r>
              <a:rPr lang="en-US" dirty="0" smtClean="0"/>
              <a:t>		M</a:t>
            </a:r>
            <a:r>
              <a:rPr lang="ru-RU" dirty="0" err="1" smtClean="0"/>
              <a:t>ожно</a:t>
            </a:r>
            <a:r>
              <a:rPr lang="ru-RU" dirty="0" smtClean="0"/>
              <a:t> определить, что </a:t>
            </a:r>
            <a:r>
              <a:rPr lang="ru-RU" i="1" dirty="0" smtClean="0"/>
              <a:t> система</a:t>
            </a:r>
            <a:r>
              <a:rPr lang="ru-RU" dirty="0" smtClean="0"/>
              <a:t> (большая система, система большого масштаба, СТС и т.п.). Это </a:t>
            </a:r>
            <a:r>
              <a:rPr lang="ru-RU" i="1" dirty="0" smtClean="0"/>
              <a:t>совокупность двух или более элементов, удовлетворяющих следующим условиям:</a:t>
            </a:r>
            <a:endParaRPr lang="ru-RU" dirty="0" smtClean="0"/>
          </a:p>
          <a:p>
            <a:pPr>
              <a:buNone/>
            </a:pPr>
            <a:r>
              <a:rPr lang="en-US" dirty="0" smtClean="0"/>
              <a:t>		</a:t>
            </a:r>
            <a:r>
              <a:rPr lang="ru-RU" dirty="0" smtClean="0"/>
              <a:t>-наличие большого количества взаимосвязанных и взаимодействующих между собой элементов, обладающих свойством совместимости;</a:t>
            </a:r>
          </a:p>
          <a:p>
            <a:pPr>
              <a:buNone/>
            </a:pPr>
            <a:r>
              <a:rPr lang="en-US" dirty="0" smtClean="0"/>
              <a:t>		</a:t>
            </a:r>
            <a:r>
              <a:rPr lang="ru-RU" dirty="0" smtClean="0"/>
              <a:t>- поведение каждого элемента влияет на поведение целого;</a:t>
            </a:r>
          </a:p>
          <a:p>
            <a:pPr>
              <a:buNone/>
            </a:pPr>
            <a:r>
              <a:rPr lang="en-US" dirty="0" smtClean="0"/>
              <a:t>		</a:t>
            </a:r>
            <a:r>
              <a:rPr lang="ru-RU" dirty="0" smtClean="0"/>
              <a:t>- поведение элементов и их взаимодействие в целом         взаимосвязаны;</a:t>
            </a:r>
          </a:p>
          <a:p>
            <a:pPr>
              <a:buNone/>
            </a:pPr>
            <a:r>
              <a:rPr lang="en-US" dirty="0" smtClean="0"/>
              <a:t>		</a:t>
            </a:r>
            <a:r>
              <a:rPr lang="ru-RU" dirty="0" smtClean="0"/>
              <a:t>- сложность функций, выполняемых системой;</a:t>
            </a:r>
          </a:p>
          <a:p>
            <a:pPr>
              <a:buNone/>
            </a:pPr>
            <a:r>
              <a:rPr lang="en-US" dirty="0" smtClean="0"/>
              <a:t>		</a:t>
            </a:r>
            <a:r>
              <a:rPr lang="ru-RU" dirty="0" smtClean="0"/>
              <a:t>- возможность разбиения системы на подсистемы, цели функционирования которых подчинены общей цели.</a:t>
            </a:r>
          </a:p>
          <a:p>
            <a:pPr>
              <a:buNone/>
            </a:pPr>
            <a:r>
              <a:rPr lang="en-US" dirty="0" smtClean="0"/>
              <a:t>		</a:t>
            </a:r>
            <a:r>
              <a:rPr lang="ru-RU" dirty="0" smtClean="0"/>
              <a:t>- наличие управления (часто имеющего иерархическую структуру), разветвленной информационной сети интенсивных потоков информации;</a:t>
            </a:r>
          </a:p>
          <a:p>
            <a:pPr>
              <a:buNone/>
            </a:pPr>
            <a:r>
              <a:rPr lang="en-US" dirty="0" smtClean="0"/>
              <a:t>		</a:t>
            </a:r>
            <a:r>
              <a:rPr lang="ru-RU" dirty="0" smtClean="0"/>
              <a:t>- наличие взаимодействия с окружающей средой (внешней) и функционирование в условиях воздействия внешних факторов;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429420"/>
          </a:xfrm>
        </p:spPr>
        <p:txBody>
          <a:bodyPr>
            <a:normAutofit lnSpcReduction="10000"/>
          </a:bodyPr>
          <a:lstStyle/>
          <a:p>
            <a:pPr>
              <a:buNone/>
            </a:pPr>
            <a:r>
              <a:rPr lang="en-US" dirty="0" smtClean="0"/>
              <a:t>		</a:t>
            </a:r>
            <a:r>
              <a:rPr lang="ru-RU" dirty="0" smtClean="0"/>
              <a:t>При </a:t>
            </a:r>
            <a:r>
              <a:rPr lang="ru-RU" dirty="0" smtClean="0"/>
              <a:t>формальном подходе к сложной системе </a:t>
            </a:r>
            <a:r>
              <a:rPr lang="ru-RU" i="1" dirty="0" smtClean="0"/>
              <a:t>элементом </a:t>
            </a:r>
            <a:r>
              <a:rPr lang="ru-RU" dirty="0" smtClean="0"/>
              <a:t>считается объект, не подлежащий дальнейшему расчленению. Внутренняя структура элемента не подлежит изучению. </a:t>
            </a:r>
            <a:r>
              <a:rPr lang="ru-RU" i="1" dirty="0" smtClean="0"/>
              <a:t>Любая совокупность элементов сложной системы может рассматриваться как подсистема</a:t>
            </a:r>
            <a:r>
              <a:rPr lang="ru-RU" dirty="0" smtClean="0"/>
              <a:t>. Обычно подсистемой является некоторая самостоятельно функционирующая часть системы. Правильное выделение подсистемы в СТС часто способствует упрощению расчётов при исследовании и обеспечивает большую наглядность при интерпретации результатов.</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143668"/>
          </a:xfrm>
        </p:spPr>
        <p:txBody>
          <a:bodyPr/>
          <a:lstStyle/>
          <a:p>
            <a:pPr>
              <a:buNone/>
            </a:pPr>
            <a:r>
              <a:rPr lang="en-US" dirty="0" smtClean="0"/>
              <a:t>		</a:t>
            </a:r>
            <a:r>
              <a:rPr lang="ru-RU" dirty="0" smtClean="0"/>
              <a:t>Появление этого направления в науке привело к развитию специфических направлений в математике-теории массового обслуживания, теории игр, исследования операций, математического программирования, дискретной математики, значительно расширилась сфера применения теории вероятностей и математической статистики.</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142852"/>
            <a:ext cx="8715436" cy="1071570"/>
          </a:xfrm>
        </p:spPr>
        <p:txBody>
          <a:bodyPr>
            <a:normAutofit/>
          </a:bodyPr>
          <a:lstStyle/>
          <a:p>
            <a:r>
              <a:rPr lang="ru-RU" sz="3200" b="1" dirty="0" smtClean="0"/>
              <a:t>Блочно-иерархический подход - основной метод исследования сложных систем.</a:t>
            </a:r>
            <a:endParaRPr lang="ru-RU" sz="3200" dirty="0"/>
          </a:p>
        </p:txBody>
      </p:sp>
      <p:sp>
        <p:nvSpPr>
          <p:cNvPr id="3" name="Содержимое 2"/>
          <p:cNvSpPr>
            <a:spLocks noGrp="1"/>
          </p:cNvSpPr>
          <p:nvPr>
            <p:ph idx="1"/>
          </p:nvPr>
        </p:nvSpPr>
        <p:spPr>
          <a:xfrm>
            <a:off x="457200" y="1285860"/>
            <a:ext cx="8229600" cy="4840303"/>
          </a:xfrm>
        </p:spPr>
        <p:txBody>
          <a:bodyPr>
            <a:normAutofit fontScale="85000" lnSpcReduction="20000"/>
          </a:bodyPr>
          <a:lstStyle/>
          <a:p>
            <a:pPr>
              <a:buNone/>
            </a:pPr>
            <a:r>
              <a:rPr lang="en-US" i="1" dirty="0" smtClean="0"/>
              <a:t>		</a:t>
            </a:r>
            <a:r>
              <a:rPr lang="ru-RU" i="1" dirty="0" smtClean="0"/>
              <a:t>Разделение описаний по степени детализации отображаемых свойств и характеристик объектов лежит в основе блочно-иерархического подхода к проектированию и приводит к появлению иерархических уровней (</a:t>
            </a:r>
            <a:r>
              <a:rPr lang="ru-RU" i="1" dirty="0" err="1" smtClean="0"/>
              <a:t>уровней</a:t>
            </a:r>
            <a:r>
              <a:rPr lang="ru-RU" i="1" dirty="0" smtClean="0"/>
              <a:t> абстрагирования) в представлении о проектируемом объекте.</a:t>
            </a:r>
            <a:endParaRPr lang="ru-RU" dirty="0" smtClean="0"/>
          </a:p>
          <a:p>
            <a:pPr>
              <a:buNone/>
            </a:pPr>
            <a:r>
              <a:rPr lang="en-US" dirty="0" smtClean="0"/>
              <a:t>		</a:t>
            </a:r>
            <a:r>
              <a:rPr lang="ru-RU" dirty="0" smtClean="0"/>
              <a:t>На каждом уровне используются свои понятия систем и элементов. При этом элементы верхнего уровня иерархии являются системами для нижнего уровня. Подобное разбиения продолжается вплоть до получения на некотором уровне элементов, описание которых дальнейшему расчленению не подлежит. Такие элементы называются базовыми.</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357982"/>
          </a:xfrm>
        </p:spPr>
        <p:txBody>
          <a:bodyPr>
            <a:normAutofit/>
          </a:bodyPr>
          <a:lstStyle/>
          <a:p>
            <a:pPr>
              <a:buNone/>
            </a:pPr>
            <a:r>
              <a:rPr lang="en-US" dirty="0" smtClean="0"/>
              <a:t>	</a:t>
            </a:r>
            <a:r>
              <a:rPr lang="ru-RU" dirty="0" smtClean="0"/>
              <a:t>	В основе блочно-иерархического подхода используются 2 принципа:</a:t>
            </a:r>
          </a:p>
          <a:p>
            <a:pPr>
              <a:buNone/>
            </a:pPr>
            <a:r>
              <a:rPr lang="en-US" dirty="0" smtClean="0"/>
              <a:t>		</a:t>
            </a:r>
            <a:r>
              <a:rPr lang="ru-RU" dirty="0" smtClean="0"/>
              <a:t>-принцип иерархичности, означающий структурирование представлений об объектах проектирования по степени детализации описаний;</a:t>
            </a:r>
          </a:p>
          <a:p>
            <a:pPr>
              <a:buNone/>
            </a:pPr>
            <a:r>
              <a:rPr lang="en-US" dirty="0" smtClean="0"/>
              <a:t>		</a:t>
            </a:r>
            <a:r>
              <a:rPr lang="ru-RU" dirty="0" smtClean="0"/>
              <a:t>- принцип декомпозиции (</a:t>
            </a:r>
            <a:r>
              <a:rPr lang="ru-RU" dirty="0" err="1" smtClean="0"/>
              <a:t>блочности</a:t>
            </a:r>
            <a:r>
              <a:rPr lang="ru-RU" dirty="0" smtClean="0"/>
              <a:t>)- разбиение представлений каждого уровня на ряд составных частей (блоков) с возможностями раздельного (не блочного) проектирования объектов.</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fontScale="85000" lnSpcReduction="10000"/>
          </a:bodyPr>
          <a:lstStyle/>
          <a:p>
            <a:pPr>
              <a:buNone/>
            </a:pPr>
            <a:r>
              <a:rPr lang="ru-RU" dirty="0" smtClean="0"/>
              <a:t>		Кроме расчленения описаний по степени подробности, отображение свойств проектируемого объекта, порождающей иерархические уровни (которые иногда называют горизонтальные уровни) используется декомпозиция описаний объекта по характеру отображаемых свойств, что приводит к появлению ряда, так называемых аспектов описаний.</a:t>
            </a:r>
          </a:p>
          <a:p>
            <a:pPr>
              <a:buNone/>
            </a:pPr>
            <a:r>
              <a:rPr lang="ru-RU" dirty="0" smtClean="0"/>
              <a:t>		В соответствии с ЕСКД вводится функциональный, конструкторский и технологический аспекты, которые считаются вертикальными уровнями. Решения задач проектирования на этих уровнях называют соответственно функциональным, конструкторским и технологическим проектированием.</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63</Words>
  <PresentationFormat>Экран (4:3)</PresentationFormat>
  <Paragraphs>44</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Общесистемные вопросы САПР, цели и задачи проектирования.</vt:lpstr>
      <vt:lpstr>Слайд 2</vt:lpstr>
      <vt:lpstr>Слайд 3</vt:lpstr>
      <vt:lpstr>Слайд 4</vt:lpstr>
      <vt:lpstr>Слайд 5</vt:lpstr>
      <vt:lpstr>Слайд 6</vt:lpstr>
      <vt:lpstr>Блочно-иерархический подход - основной метод исследования сложных систем.</vt:lpstr>
      <vt:lpstr>Слайд 8</vt:lpstr>
      <vt:lpstr>Слайд 9</vt:lpstr>
      <vt:lpstr>Слайд 10</vt:lpstr>
      <vt:lpstr>Слайд 11</vt:lpstr>
      <vt:lpstr>Слайд 12</vt:lpstr>
      <vt:lpstr>Жизненный цикл сложной технической системы (ГОСТ 22487-77)</vt:lpstr>
      <vt:lpstr>Формализация процесса проектирования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Общесистемные вопросы САПР, цели и задачи проектирования.</dc:title>
  <dc:creator>Администратор</dc:creator>
  <cp:lastModifiedBy>andreev.v</cp:lastModifiedBy>
  <cp:revision>5</cp:revision>
  <dcterms:created xsi:type="dcterms:W3CDTF">2011-08-31T22:39:25Z</dcterms:created>
  <dcterms:modified xsi:type="dcterms:W3CDTF">2011-09-01T12:22:33Z</dcterms:modified>
</cp:coreProperties>
</file>