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F1C70-F7C1-4052-96DA-5F9F797B7A7E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28971-C933-48CD-B28E-19A924C8C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6143667"/>
          </a:xfrm>
        </p:spPr>
        <p:txBody>
          <a:bodyPr>
            <a:normAutofit/>
          </a:bodyPr>
          <a:lstStyle/>
          <a:p>
            <a:r>
              <a:rPr lang="ru-RU" b="1" dirty="0"/>
              <a:t>САПР в электрофизике.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Часть Ι. Основы автоматизации проектирования.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Глава 1. Введение в проблему.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Ситуация с усложнением объектов проектирования и появление СТС привела к ряду проблем, требующих оперативного решения.</a:t>
            </a:r>
          </a:p>
          <a:p>
            <a:r>
              <a:rPr lang="ru-RU" dirty="0"/>
              <a:t>Значительно увеличились сроки проектирования. Так составление проекта нового торгового судна требовало 2-4 года, самолёта - 4-6 лет, ЭВМ - 3-4 года. Создание крупного ускорителя – от 4 до 10 лет. </a:t>
            </a:r>
            <a:endParaRPr lang="ru-RU" dirty="0" smtClean="0"/>
          </a:p>
          <a:p>
            <a:r>
              <a:rPr lang="ru-RU" dirty="0"/>
              <a:t>Как следствие увеличения сроков проектирования, является и то,  что идеи, заложенные в проекте, за время его разработки устаревают ещё до ввода в эксплуатацию новых изделий, а это связанно с опережающими темпами роста научно-технического прогресса. Если в 50-е годы прошлого столетия жизненный цикл эксплуатации разработок равнялся профессиональной жизни разработчика-человека, то к 60-70 годам время разработки, зачастую, превышало время эксплуатации и к моменту создания (выпуска) изделий они оказывались устаревшими.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1143007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/>
              <a:t>В качестве примера ниже приводятся сроки сооружения крупнейших ускорителей того времени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Ещё одним фактором, приведшим к кризису проектирования в связи с появлением СТС, явилось значительное увеличение лиц, занятых в разработке проектов (конструкторов, чертёжников, копировщиков и т.п.), и невысокая престижность конструкторского труда, ввиду рутинного характера большинства проектных процедур. Что, в свою очередь, приводило к значительному удорожанию проектов.</a:t>
            </a:r>
          </a:p>
          <a:p>
            <a:r>
              <a:rPr lang="ru-RU" dirty="0"/>
              <a:t>Вследствие этих причин в цикле создания новой техники научное исследование-проектирование-производство узким местом явилось не отсутствие научных достижений и даже не изготовление, а медленное освоение имеющихся научных достижений через проектирование.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Вторая причина, связанная с появлением САПР, позволившая преодолеть кризисные явления – это  развитие новой технологической базы проектирования, в связи с появлением и бурным развитием новейших информационных технологий на базе средств   вычислительной техники.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57242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ru-RU" dirty="0"/>
              <a:t>Из этого рисунка следует, что весь процесс проектирования представляется как чередование творческих  и формальных (рутинных)  видов деятельности, причём последние составляют большую его часть (&gt;90%). К ним относятся – расчёты, хранение, поиск, обработка информации и результатов экспериментов, а так же изготовление технической документации.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этапы становления автоматизированного проектирования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Основные задачи, которые ставятся при переходе на автоматизированное проектирование следующие:</a:t>
            </a:r>
          </a:p>
          <a:p>
            <a:pPr>
              <a:buNone/>
            </a:pPr>
            <a:r>
              <a:rPr lang="ru-RU" dirty="0"/>
              <a:t>-сократить сроки проектирования;</a:t>
            </a:r>
          </a:p>
          <a:p>
            <a:pPr>
              <a:buNone/>
            </a:pPr>
            <a:r>
              <a:rPr lang="ru-RU" dirty="0"/>
              <a:t>-снизить материальные затраты на проектирование;</a:t>
            </a:r>
          </a:p>
          <a:p>
            <a:pPr>
              <a:buNone/>
            </a:pPr>
            <a:r>
              <a:rPr lang="ru-RU" dirty="0"/>
              <a:t>-повысить качество проектирования;</a:t>
            </a:r>
          </a:p>
          <a:p>
            <a:pPr>
              <a:buNone/>
            </a:pPr>
            <a:r>
              <a:rPr lang="ru-RU" dirty="0"/>
              <a:t>-сократить количество конструкторов и чертёжников, занятых на рутинных операциях;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Хотя автоматизация проектирования - основной путь развития проектирования, но этот путь не тривиален и не всегда все поставленные цели достигаются одновременно: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/>
              <a:t>на смену кульману приходят достаточно дорогие технические средства, мощные рабочие станции, устройства графического ввода-вывода чертежей, соответствующее программное обеспечение и многое другое;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/>
              <a:t>математическая постановка задач для большинства проектных процедур не очевидна, а их последующая алгоритмизация требует разработки оригинальных методов, что в значительной мере определяет содержание теории САПР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Начальный этап связан с использованием вычислительной машины при решении сложных математических задач, возникающих при проектировании.</a:t>
            </a:r>
          </a:p>
          <a:p>
            <a:r>
              <a:rPr lang="ru-RU" dirty="0"/>
              <a:t>Решение инженерных математических задач на компьютере (так же как и решение любых других задач) строится по следующей схеме.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Математическая формулировка задачи.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Разработка алгоритма.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Выбор численных методов решения задачи.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Кодирование алгоритма (программирование).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Запись программы на различные носители устройств ввода вывода компьютера.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Отладка программы и её тестирование.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Решение задачи. 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dirty="0"/>
              <a:t>Обработка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Решающую роль в переходе на новый уровень использования компьютеров, имеющий важное значение в автоматизации проектирования, сыграло тенденция к универсализации задач и разработка единых подходов к целому классу расчётно-проектных процедур.</a:t>
            </a:r>
          </a:p>
          <a:p>
            <a:r>
              <a:rPr lang="ru-RU" dirty="0"/>
              <a:t>Основная задача, которая ставилась на этом этапе, по возможности, избавить разработчика от рутины алгоритмизации и кодирования задачи, т.е. исключить ручной труд на этапах 2-5.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этом же этапе автоматизации проектирования успешно решались задачи новых способов оформления технической документации, оперативной обработки и отображения результатов проектирования. Создавались и быстрым совершенствовались специализированные пассивные и интерактивные устройства и системы машинной графики – графопостроители, дигитайзеры, разнообразные дисплеи и т.п. Одновременно развивалось специализированное программное обеспечение машинной графики и её более высокая ступень – машинная геометрия.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sz="2800" b="1" dirty="0"/>
              <a:t>Мотивация развития САПР</a:t>
            </a: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Autofit/>
          </a:bodyPr>
          <a:lstStyle/>
          <a:p>
            <a:r>
              <a:rPr lang="ru-RU" sz="2600" dirty="0"/>
              <a:t>Дисциплина САПР, так же как аналогичное научное направление, возникло сравнительно недавно: в 60</a:t>
            </a:r>
            <a:r>
              <a:rPr lang="ru-RU" sz="2600" u="sng" baseline="30000" dirty="0"/>
              <a:t>х</a:t>
            </a:r>
            <a:r>
              <a:rPr lang="ru-RU" sz="2600" dirty="0"/>
              <a:t>-70</a:t>
            </a:r>
            <a:r>
              <a:rPr lang="ru-RU" sz="2600" u="sng" baseline="30000" dirty="0"/>
              <a:t>х</a:t>
            </a:r>
            <a:r>
              <a:rPr lang="ru-RU" sz="2600" dirty="0"/>
              <a:t> годах прошлого столетия (и тысячелетия), но, тем не менее, сравнительно быстро нашло признание и успешно внедряется в практику во всех развитых странах </a:t>
            </a:r>
            <a:r>
              <a:rPr lang="ru-RU" sz="2600" dirty="0" smtClean="0"/>
              <a:t>мира</a:t>
            </a:r>
            <a:r>
              <a:rPr lang="en-US" sz="2600" dirty="0" smtClean="0"/>
              <a:t>.</a:t>
            </a:r>
          </a:p>
          <a:p>
            <a:r>
              <a:rPr lang="ru-RU" sz="2600" dirty="0" smtClean="0"/>
              <a:t>В </a:t>
            </a:r>
            <a:r>
              <a:rPr lang="ru-RU" sz="2600" dirty="0"/>
              <a:t>зарубежной практике это направление определяется как </a:t>
            </a:r>
            <a:r>
              <a:rPr lang="en-US" sz="2600" dirty="0"/>
              <a:t>CAD</a:t>
            </a:r>
            <a:r>
              <a:rPr lang="ru-RU" sz="2600" dirty="0"/>
              <a:t>-</a:t>
            </a:r>
            <a:r>
              <a:rPr lang="en-US" sz="2600" dirty="0"/>
              <a:t>Computer Aided Design</a:t>
            </a:r>
            <a:r>
              <a:rPr lang="ru-RU" sz="2600" dirty="0"/>
              <a:t> (разработка с помощью компьютера), у французов принято сокращение CAO. Эти сокращения часто применяются для обозначения пакетов прикладных программ, используемых разработчиками в различных аспектах научно-технической деятельности (</a:t>
            </a:r>
            <a:r>
              <a:rPr lang="en-US" sz="2600" dirty="0"/>
              <a:t>Auto CAD</a:t>
            </a:r>
            <a:r>
              <a:rPr lang="ru-RU" sz="2600" dirty="0"/>
              <a:t>, </a:t>
            </a:r>
            <a:r>
              <a:rPr lang="en-US" sz="2600" dirty="0"/>
              <a:t>P</a:t>
            </a:r>
            <a:r>
              <a:rPr lang="ru-RU" sz="2600" dirty="0"/>
              <a:t>-</a:t>
            </a:r>
            <a:r>
              <a:rPr lang="en-US" sz="2600" dirty="0"/>
              <a:t>CAD</a:t>
            </a:r>
            <a:r>
              <a:rPr lang="ru-RU" sz="2600" dirty="0"/>
              <a:t>, </a:t>
            </a:r>
            <a:r>
              <a:rPr lang="en-US" sz="2600" dirty="0"/>
              <a:t>Mat CAD</a:t>
            </a:r>
            <a:r>
              <a:rPr lang="ru-RU" sz="2600" dirty="0"/>
              <a:t> и т.п</a:t>
            </a:r>
            <a:r>
              <a:rPr lang="ru-RU" sz="2600" dirty="0" smtClean="0"/>
              <a:t>.).</a:t>
            </a:r>
            <a:endParaRPr lang="en-US" sz="2600" dirty="0" smtClean="0"/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этом этапе дальнейшее развитие автоматизации проектирования виделось в дальнейшем увеличении мощности компьютеров и развитии специализированной периферии. Однако довольно быстро выяснились ограниченные возможности этого подхода при проектировании сложных технических систем, требующих системного подхода.</a:t>
            </a:r>
          </a:p>
          <a:p>
            <a:r>
              <a:rPr lang="ru-RU" dirty="0"/>
              <a:t>Как выразился известный специалист в области информационных технологий академик Моисеев Н.Н. - «Простое наращивание вычислительной мощности без качественного изменения всей её информационной основы, без надлежащей организации человеческого труда не может быть ожидаемого эффекта, а напротив приводит к «вавилонскому столпотворению</a:t>
            </a:r>
            <a:r>
              <a:rPr lang="ru-RU" dirty="0" smtClean="0"/>
              <a:t>»»</a:t>
            </a:r>
          </a:p>
          <a:p>
            <a:r>
              <a:rPr lang="ru-RU" dirty="0"/>
              <a:t>Именно подобного сорта обстоятельства привели к необходимости системного подхода к автоматизации проектирования, т.е. к переходу на новый этап систем автоматизированного проектирования.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Определение структуры и принцип построения САПР.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По существу современная САПР представляет систему проектирования, в которой произведено рациональное, на данном этапе развития технических и программных средств ЭВМ, распределение функций между людьми (проектировщиками) и средствами вычислительной техники.</a:t>
            </a:r>
          </a:p>
          <a:p>
            <a:r>
              <a:rPr lang="ru-RU" dirty="0"/>
              <a:t>ГОСТ вводит следующее определение САПР: «САПР – это комплекс средств АПР (автоматизированного проектировании), взаимосвязанных с необходимыми подразделениями проектной организации или коллективом специалистов, выполняющих АПР».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151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Средства автоматизации проектирования можно сгруппировать по видам обеспечения, которое включает в себя следующее:</a:t>
            </a:r>
          </a:p>
          <a:p>
            <a:pPr>
              <a:buNone/>
            </a:pPr>
            <a:r>
              <a:rPr lang="ru-RU" b="1" i="1" dirty="0" smtClean="0"/>
              <a:t>Математическое обеспечение</a:t>
            </a:r>
            <a:r>
              <a:rPr lang="ru-RU" b="1" dirty="0" smtClean="0"/>
              <a:t> </a:t>
            </a:r>
            <a:r>
              <a:rPr lang="ru-RU" dirty="0" smtClean="0"/>
              <a:t>(МО), основа которого - алгоритмы, по которым разрабатывается программное обеспечение. Элементы МО в САПР чрезвычайно разнообразны.</a:t>
            </a:r>
          </a:p>
          <a:p>
            <a:pPr>
              <a:buNone/>
            </a:pPr>
            <a:r>
              <a:rPr lang="ru-RU" b="1" i="1" dirty="0" smtClean="0"/>
              <a:t>Программное </a:t>
            </a:r>
            <a:r>
              <a:rPr lang="ru-RU" b="1" i="1" dirty="0"/>
              <a:t>обеспечение</a:t>
            </a:r>
            <a:r>
              <a:rPr lang="ru-RU" u="sng" dirty="0"/>
              <a:t> </a:t>
            </a:r>
            <a:r>
              <a:rPr lang="ru-RU" dirty="0"/>
              <a:t>(ПО) - совокупность всех программ и эксплуатационной документации к ним, необходимых для выполнения автоматизированного проектирования.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/>
              <a:t>Информационное обеспечение</a:t>
            </a:r>
            <a:r>
              <a:rPr lang="ru-RU" dirty="0"/>
              <a:t>  (ИО) -основу информационного обеспечения САПР составляют данные, которыми пользуется проектировщик в процессе проектирования.</a:t>
            </a:r>
          </a:p>
          <a:p>
            <a:r>
              <a:rPr lang="ru-RU" b="1" i="1" dirty="0"/>
              <a:t>Техническое обеспечение</a:t>
            </a:r>
            <a:r>
              <a:rPr lang="ru-RU" dirty="0"/>
              <a:t> – это совокупность взаимосвязанных и взаимодействующих технических средств, предназначенных для выполнения автоматизированного проектирования.</a:t>
            </a:r>
          </a:p>
          <a:p>
            <a:r>
              <a:rPr lang="ru-RU" b="1" i="1" dirty="0"/>
              <a:t>Лингвистическое обеспечение</a:t>
            </a:r>
            <a:r>
              <a:rPr lang="ru-RU" dirty="0"/>
              <a:t> – это специальные языковые средства (языки проектирования), предназначенные для описания процедур автоматизированного проектирования и проектных </a:t>
            </a:r>
            <a:r>
              <a:rPr lang="ru-RU" dirty="0" smtClean="0"/>
              <a:t>решений.</a:t>
            </a:r>
            <a:endParaRPr lang="ru-RU" dirty="0"/>
          </a:p>
          <a:p>
            <a:r>
              <a:rPr lang="ru-RU" b="1" i="1" dirty="0"/>
              <a:t>Методическое обеспечение  </a:t>
            </a:r>
            <a:r>
              <a:rPr lang="ru-RU" dirty="0"/>
              <a:t>включает входящие в САПР документы, регламентирующие порядок её эксплуатации, включая описание ППП.</a:t>
            </a:r>
          </a:p>
          <a:p>
            <a:r>
              <a:rPr lang="ru-RU" b="1" i="1" dirty="0"/>
              <a:t>Организационное обеспечение</a:t>
            </a:r>
            <a:r>
              <a:rPr lang="ru-RU" dirty="0"/>
              <a:t> –инструкции, приказы, штатное расписание, квалификационные требования и др.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r>
              <a:rPr lang="ru-RU" b="1" i="1" dirty="0"/>
              <a:t>Основные принципы построения САПР.</a:t>
            </a:r>
            <a:endParaRPr lang="ru-RU" dirty="0"/>
          </a:p>
          <a:p>
            <a:pPr>
              <a:buNone/>
            </a:pPr>
            <a:r>
              <a:rPr lang="ru-RU" dirty="0"/>
              <a:t>- САПР – это человеко-машинная система.</a:t>
            </a:r>
          </a:p>
          <a:p>
            <a:pPr>
              <a:buNone/>
            </a:pPr>
            <a:r>
              <a:rPr lang="ru-RU" dirty="0"/>
              <a:t>- САПР – иерархическая система, она реализует комплексный подход к автоматизации всех уровней проектирования.</a:t>
            </a:r>
          </a:p>
          <a:p>
            <a:pPr>
              <a:buNone/>
            </a:pPr>
            <a:r>
              <a:rPr lang="ru-RU" dirty="0"/>
              <a:t>- САПР – совокупность  информационно согласованных подсистем, что означает</a:t>
            </a:r>
          </a:p>
          <a:p>
            <a:r>
              <a:rPr lang="ru-RU" dirty="0"/>
              <a:t>Две программы называются информационно согласованными, если все те данные, которые представляют собой объект переработки в обеих программах, входят в числовые массивы, не требующие изменений при переходе от одной программы к другой.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Особенности САПР ЭФУ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Особенности автоматизации проектирования в электрофизике связанны с особенностями этого класса установок.</a:t>
            </a:r>
          </a:p>
          <a:p>
            <a:r>
              <a:rPr lang="ru-RU" b="1" i="1" dirty="0" err="1" smtClean="0"/>
              <a:t>Мелкосерийность</a:t>
            </a:r>
            <a:r>
              <a:rPr lang="ru-RU" dirty="0" smtClean="0"/>
              <a:t> – для промышленности и медицины ускорители выпускаются некоторыми фирмами в единичных экземплярах, либо небольшими сериями (в пределах десятков штук).</a:t>
            </a:r>
          </a:p>
          <a:p>
            <a:r>
              <a:rPr lang="ru-RU" b="1" i="1" dirty="0" smtClean="0"/>
              <a:t>Сложность теории ускорителей</a:t>
            </a:r>
            <a:r>
              <a:rPr lang="ru-RU" dirty="0" smtClean="0"/>
              <a:t>. Каждый тип ускорителей предусматривает свою методику расчёта и требует серьезной научно-исследовательской проработки</a:t>
            </a:r>
          </a:p>
          <a:p>
            <a:r>
              <a:rPr lang="ru-RU" b="1" i="1" dirty="0" smtClean="0"/>
              <a:t>Очень большое количество принципов ускорения</a:t>
            </a:r>
            <a:r>
              <a:rPr lang="ru-RU" dirty="0" smtClean="0"/>
              <a:t> и, как следствие, большое количество типов ускорителей.</a:t>
            </a:r>
          </a:p>
          <a:p>
            <a:r>
              <a:rPr lang="ru-RU" b="1" i="1" dirty="0" smtClean="0"/>
              <a:t>Большое количество общеинженерных систем</a:t>
            </a:r>
            <a:r>
              <a:rPr lang="ru-RU" dirty="0" smtClean="0"/>
              <a:t>: Это вакуумная система, система компоновки, установки и юстировки, система автоматизации измерений и управления, энергетическая система и т.п.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dirty="0" smtClean="0"/>
              <a:t>В связи с этим под САПР ЭФУ (или САПР ускорителей заряженных частиц) будем понимать стадию </a:t>
            </a:r>
            <a:r>
              <a:rPr lang="ru-RU" dirty="0" err="1" smtClean="0"/>
              <a:t>предпроектных</a:t>
            </a:r>
            <a:r>
              <a:rPr lang="ru-RU" dirty="0" smtClean="0"/>
              <a:t> исследований, связанную с разработкой математических моделей, их анализом и синтезом для решения вышеперечисленных задач, т.е. разработку </a:t>
            </a:r>
            <a:r>
              <a:rPr lang="ru-RU" dirty="0" err="1" smtClean="0"/>
              <a:t>ускоряюще-фокусирующих</a:t>
            </a:r>
            <a:r>
              <a:rPr lang="ru-RU" dirty="0" smtClean="0"/>
              <a:t>  и транспортирующих систем пучков заряженных частиц.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связи с этим в настоящее время в практике проектирования ускорителей используются узкоспециализированные ППП, о которых будет сказано в дальнейшем.</a:t>
            </a:r>
          </a:p>
          <a:p>
            <a:r>
              <a:rPr lang="ru-RU" dirty="0" smtClean="0"/>
              <a:t>Фактически, все разработанные и разрабатываемые программные продукты при проектировании небольших установок прикладного характера ориентированы на две задачи: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-</a:t>
            </a:r>
            <a:r>
              <a:rPr lang="ru-RU" dirty="0" smtClean="0"/>
              <a:t>расчет электромагнитных полей в ускоряющих и фокусирующих системах, а так же программы расчёта тепловых полей в этих системах. Эти программы имеют обширную сферу применения, выходящую за пределы электрофизики и разрабатываются специалистами из смежных областей.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-</a:t>
            </a:r>
            <a:r>
              <a:rPr lang="ru-RU" dirty="0" smtClean="0"/>
              <a:t>расчёт динамики ускоряемых частиц в выбранных структурах (и оптимизация структур через анализ динамики заряженных частиц).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Как правило, под проектированием (на первый взгляд) понимается изготовление чертёжно-конструкторской документации (кульман, карандаш, калька и т.п</a:t>
            </a:r>
            <a:r>
              <a:rPr lang="ru-RU" dirty="0" smtClean="0"/>
              <a:t>.).</a:t>
            </a:r>
            <a:endParaRPr lang="en-US" dirty="0"/>
          </a:p>
          <a:p>
            <a:r>
              <a:rPr lang="ru-RU" dirty="0"/>
              <a:t>Однако следует отметить, что существует понятие функциональное проектирование, составляющее основу проектирования. Оно включает в себя решение трудоемких задач, связанных с определением принципов построения объектов проектирования и оценки свойств на основе исследования процессов их функционирования. Автоматизация функционального проектирования предполагает решение этих задач с помощью функциональных математических моделей, объектов проектирования на МИКРО, МАКРО и МЕТА уровнях.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500858"/>
          </a:xfrm>
        </p:spPr>
        <p:txBody>
          <a:bodyPr/>
          <a:lstStyle/>
          <a:p>
            <a:r>
              <a:rPr lang="ru-RU" dirty="0"/>
              <a:t>В самом общем виде под автоматизацией проектирования можно понимать технологию использования вычислительной техники для оказания помощи проектировщику при выработке, модификации, анализе и оптимизации проектных решений, как говорил </a:t>
            </a:r>
            <a:r>
              <a:rPr lang="ru-RU" dirty="0" err="1"/>
              <a:t>Норберт</a:t>
            </a:r>
            <a:r>
              <a:rPr lang="ru-RU" dirty="0"/>
              <a:t> Винер: «отдайте человеку человеческое, а вычислительной машине машинное. В этом и должна, по-видимому, заключаться разумная линия поведения при организации совместных действий людей и машин».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49292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Существует два научных направления смежных с САПР и так же базирующихся на использовании различных средств вычислительной техники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</a:p>
          <a:p>
            <a:r>
              <a:rPr lang="ru-RU" dirty="0"/>
              <a:t>В</a:t>
            </a:r>
            <a:r>
              <a:rPr lang="ru-RU" dirty="0" smtClean="0"/>
              <a:t>есь </a:t>
            </a:r>
            <a:r>
              <a:rPr lang="ru-RU" dirty="0"/>
              <a:t>цикл создания новых изделий может быть представлен в виде последовательности следующих этапов, в основе технологии каждого из которых находятся средства вычислительной техники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857760"/>
            <a:ext cx="6305550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r>
              <a:rPr lang="ru-RU" dirty="0"/>
              <a:t>Предмет автоматизации проектирования на современном этапе включает следующее:</a:t>
            </a:r>
          </a:p>
          <a:p>
            <a:pPr>
              <a:buNone/>
            </a:pPr>
            <a:r>
              <a:rPr lang="ru-RU" dirty="0"/>
              <a:t>-формализация проектных процедур;</a:t>
            </a:r>
          </a:p>
          <a:p>
            <a:pPr>
              <a:buNone/>
            </a:pPr>
            <a:r>
              <a:rPr lang="ru-RU" dirty="0"/>
              <a:t>-структурирование и формализация процессов проектирования;</a:t>
            </a:r>
          </a:p>
          <a:p>
            <a:pPr>
              <a:buNone/>
            </a:pPr>
            <a:r>
              <a:rPr lang="ru-RU" dirty="0"/>
              <a:t>-разработка моделей проектируемых объектов;</a:t>
            </a:r>
          </a:p>
          <a:p>
            <a:pPr>
              <a:buNone/>
            </a:pPr>
            <a:r>
              <a:rPr lang="ru-RU" dirty="0"/>
              <a:t>-разработка методов и алгоритмов проектных задач;</a:t>
            </a:r>
          </a:p>
          <a:p>
            <a:pPr>
              <a:buNone/>
            </a:pPr>
            <a:r>
              <a:rPr lang="ru-RU" dirty="0"/>
              <a:t>- способы построения технических средств;</a:t>
            </a:r>
          </a:p>
          <a:p>
            <a:pPr>
              <a:buNone/>
            </a:pPr>
            <a:r>
              <a:rPr lang="ru-RU" dirty="0"/>
              <a:t>- разработка входных языков проектирования;</a:t>
            </a:r>
          </a:p>
          <a:p>
            <a:pPr>
              <a:buNone/>
            </a:pPr>
            <a:r>
              <a:rPr lang="ru-RU" dirty="0"/>
              <a:t>- и т.п.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Говоря о САПР, следует отметить, что с одной стороны это узко специализированная система</a:t>
            </a:r>
            <a:r>
              <a:rPr lang="ru-RU" dirty="0" smtClean="0"/>
              <a:t>.</a:t>
            </a:r>
          </a:p>
          <a:p>
            <a:r>
              <a:rPr lang="ru-RU" dirty="0"/>
              <a:t>С другой стороны, отмечая специфику автоматизации проектирования в различных областях техники, необходимо подчеркнуть следующее. Ряд основополагающих положений теории и практики САПР носит универсальный характер, это связанно, прежде всего с тем, что основу любой системы автоматизации проектирования составляет средства вычислительной техники, являющиеся универсальным инструментом и требующие подробного изучения.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/>
          </a:bodyPr>
          <a:lstStyle/>
          <a:p>
            <a:r>
              <a:rPr lang="ru-RU" dirty="0"/>
              <a:t>В связи с этим в изучении автоматизации проектирования можно выделить два уровня:</a:t>
            </a:r>
          </a:p>
          <a:p>
            <a:pPr>
              <a:buNone/>
            </a:pPr>
            <a:r>
              <a:rPr lang="ru-RU" dirty="0"/>
              <a:t>-изучение общих, универсальных составляющих САПР, не зависимых от области применения;</a:t>
            </a:r>
          </a:p>
          <a:p>
            <a:pPr>
              <a:buNone/>
            </a:pPr>
            <a:r>
              <a:rPr lang="ru-RU" dirty="0"/>
              <a:t>-специализированных средств, отражающих специфику конкретной предметной области;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/>
          <a:lstStyle/>
          <a:p>
            <a:r>
              <a:rPr lang="ru-RU" dirty="0"/>
              <a:t>первая (и основная) причина появления САПР связана с кризисом в проектировании - из-за несоответствия традиционных методов проектирования новым потребностям проектировщиков, постоянно усложняющимся объектами проектирования, появления понятия сложной технической системы (СТС). Так в среднем по сравнению с 50-ми годами, сложность объектов проектирования в 60-70-х годах увеличилась в 5-6 раз.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1737</Words>
  <Application>Microsoft Office PowerPoint</Application>
  <PresentationFormat>Экран (4:3)</PresentationFormat>
  <Paragraphs>83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САПР в электрофизике. Часть Ι. Основы автоматизации проектирования. Глава 1. Введение в проблему.</vt:lpstr>
      <vt:lpstr>Мотивация развития САПР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Основные этапы становления автоматизированного проектирования</vt:lpstr>
      <vt:lpstr>Слайд 16</vt:lpstr>
      <vt:lpstr>Слайд 17</vt:lpstr>
      <vt:lpstr>Слайд 18</vt:lpstr>
      <vt:lpstr>Слайд 19</vt:lpstr>
      <vt:lpstr>Слайд 20</vt:lpstr>
      <vt:lpstr>Определение структуры и принцип построения САПР.</vt:lpstr>
      <vt:lpstr>Слайд 22</vt:lpstr>
      <vt:lpstr>Слайд 23</vt:lpstr>
      <vt:lpstr>Слайд 24</vt:lpstr>
      <vt:lpstr>Особенности САПР ЭФУ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САПР в электрофизике. Часть Ι. Основы автоматизации проектирования. Глава 1. Введение в проблему.</dc:title>
  <dc:creator>DNA7 X64</dc:creator>
  <cp:lastModifiedBy>DNA7 X64</cp:lastModifiedBy>
  <cp:revision>13</cp:revision>
  <dcterms:created xsi:type="dcterms:W3CDTF">2011-08-27T20:04:20Z</dcterms:created>
  <dcterms:modified xsi:type="dcterms:W3CDTF">2011-08-31T22:37:47Z</dcterms:modified>
</cp:coreProperties>
</file>