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23.07.2009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142853"/>
            <a:ext cx="8786874" cy="928693"/>
          </a:xfrm>
        </p:spPr>
        <p:txBody>
          <a:bodyPr/>
          <a:lstStyle/>
          <a:p>
            <a:r>
              <a:rPr lang="ru-RU" b="1" cap="all" dirty="0" smtClean="0"/>
              <a:t>Программные средства СОД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1000108"/>
            <a:ext cx="8786874" cy="5715040"/>
          </a:xfrm>
        </p:spPr>
        <p:txBody>
          <a:bodyPr>
            <a:normAutofit fontScale="77500" lnSpcReduction="20000"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Общие сведения, классификация программного</a:t>
            </a:r>
            <a:endParaRPr lang="ru-RU" sz="2800" dirty="0" smtClean="0">
              <a:solidFill>
                <a:schemeClr val="tx1"/>
              </a:solidFill>
            </a:endParaRPr>
          </a:p>
          <a:p>
            <a:r>
              <a:rPr lang="ru-RU" sz="2800" b="1" dirty="0" smtClean="0">
                <a:solidFill>
                  <a:schemeClr val="tx1"/>
                </a:solidFill>
              </a:rPr>
              <a:t>обеспечения и краткая характеристика отдельных частей.</a:t>
            </a:r>
          </a:p>
          <a:p>
            <a:pPr algn="l"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</a:rPr>
              <a:t>В начале 70-х годов </a:t>
            </a:r>
            <a:r>
              <a:rPr lang="en-US" sz="2800" dirty="0" smtClean="0">
                <a:solidFill>
                  <a:schemeClr val="tx1"/>
                </a:solidFill>
              </a:rPr>
              <a:t>IBM</a:t>
            </a:r>
            <a:r>
              <a:rPr lang="ru-RU" sz="2800" dirty="0" smtClean="0">
                <a:solidFill>
                  <a:schemeClr val="tx1"/>
                </a:solidFill>
              </a:rPr>
              <a:t>, разделив свои программные средства (</a:t>
            </a:r>
            <a:r>
              <a:rPr lang="en-US" sz="2800" dirty="0" smtClean="0">
                <a:solidFill>
                  <a:schemeClr val="tx1"/>
                </a:solidFill>
              </a:rPr>
              <a:t>soft ware</a:t>
            </a:r>
            <a:r>
              <a:rPr lang="ru-RU" sz="2800" dirty="0" smtClean="0">
                <a:solidFill>
                  <a:schemeClr val="tx1"/>
                </a:solidFill>
              </a:rPr>
              <a:t>) и аппаратуру, установила отдельные цены, хотя по-прежнему продолжала поставлять программное обеспечение бесплатно, что связано с ростом значимости программного обеспечения (ПО).</a:t>
            </a:r>
          </a:p>
          <a:p>
            <a:pPr algn="l"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</a:rPr>
              <a:t>Все это привело к следующим последствиям:</a:t>
            </a:r>
          </a:p>
          <a:p>
            <a:pPr algn="l"/>
            <a:r>
              <a:rPr lang="ru-RU" sz="2800" dirty="0" smtClean="0">
                <a:solidFill>
                  <a:schemeClr val="tx1"/>
                </a:solidFill>
              </a:rPr>
              <a:t>появилось большое количество фирм, разрабатывающих и продающих ПО;</a:t>
            </a:r>
          </a:p>
          <a:p>
            <a:pPr algn="l"/>
            <a:r>
              <a:rPr lang="ru-RU" sz="2800" dirty="0" smtClean="0">
                <a:solidFill>
                  <a:schemeClr val="tx1"/>
                </a:solidFill>
              </a:rPr>
              <a:t>создается индустрия ПО;</a:t>
            </a:r>
          </a:p>
          <a:p>
            <a:pPr algn="l"/>
            <a:r>
              <a:rPr lang="ru-RU" sz="2800" dirty="0" smtClean="0">
                <a:solidFill>
                  <a:schemeClr val="tx1"/>
                </a:solidFill>
              </a:rPr>
              <a:t>пользователь получил возможность выбора ПО у конкурирующих фирм;</a:t>
            </a:r>
          </a:p>
          <a:p>
            <a:pPr algn="l"/>
            <a:r>
              <a:rPr lang="ru-RU" sz="2800" dirty="0" smtClean="0">
                <a:solidFill>
                  <a:schemeClr val="tx1"/>
                </a:solidFill>
              </a:rPr>
              <a:t>развился модульный принцип и появились стандарты в программировании;</a:t>
            </a:r>
          </a:p>
          <a:p>
            <a:pPr algn="l"/>
            <a:r>
              <a:rPr lang="ru-RU" sz="2800" dirty="0" smtClean="0">
                <a:solidFill>
                  <a:schemeClr val="tx1"/>
                </a:solidFill>
              </a:rPr>
              <a:t>повысилась ответственность поставщиков ЭВМ за ПО.</a:t>
            </a:r>
          </a:p>
          <a:p>
            <a:pPr algn="l"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tx1"/>
                </a:solidFill>
              </a:rPr>
              <a:t>Программа</a:t>
            </a:r>
            <a:r>
              <a:rPr lang="ru-RU" sz="2400" dirty="0" smtClean="0">
                <a:solidFill>
                  <a:schemeClr val="tx1"/>
                </a:solidFill>
              </a:rPr>
              <a:t> – последовательность команд или операторов, которая после декодирования ее либо вычислительной машиной, либо вычислительной машиной и транслирующей программой может заставить эту машину выполнить некоторую работу.</a:t>
            </a:r>
            <a:endParaRPr lang="ru-RU" sz="28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ru-RU" sz="28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290"/>
            <a:ext cx="8715436" cy="635798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Можно выделить четыре класса прерываний.</a:t>
            </a:r>
            <a:endParaRPr lang="en-US" dirty="0" smtClean="0"/>
          </a:p>
          <a:p>
            <a:r>
              <a:rPr lang="ru-RU" dirty="0" smtClean="0"/>
              <a:t>Первый </a:t>
            </a:r>
            <a:r>
              <a:rPr lang="ru-RU" dirty="0" smtClean="0"/>
              <a:t>класс – прерывания, возникающие при выполнении ЦП команд вызова супервизора.</a:t>
            </a:r>
          </a:p>
          <a:p>
            <a:r>
              <a:rPr lang="ru-RU" dirty="0" smtClean="0"/>
              <a:t>Второй класс – программные прерывания, возникающие при появлении некоторой ситуации, такой, как деление на нуль или попытка выполнить неправильную машинную команду и т.п.</a:t>
            </a:r>
          </a:p>
          <a:p>
            <a:r>
              <a:rPr lang="ru-RU" dirty="0" smtClean="0"/>
              <a:t>Третий класс – прерывание по таймеру, которое обсуждалось выше.</a:t>
            </a:r>
          </a:p>
          <a:p>
            <a:r>
              <a:rPr lang="ru-RU" dirty="0" smtClean="0"/>
              <a:t>И, наконец, четвертый – главный вид прерываний – прерывание по вводу-выводу</a:t>
            </a:r>
            <a:r>
              <a:rPr lang="ru-RU" dirty="0" smtClean="0"/>
              <a:t>.</a:t>
            </a:r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Программы-утилиты.</a:t>
            </a:r>
            <a:r>
              <a:rPr lang="ru-RU" dirty="0" smtClean="0"/>
              <a:t> Обычно они хранятся в дисковой памяти и вызываются по мере необходимости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b="1" dirty="0" smtClean="0"/>
              <a:t>Обрабатывающие программы. </a:t>
            </a:r>
            <a:r>
              <a:rPr lang="ru-RU" dirty="0" smtClean="0"/>
              <a:t>Они составляют основу инструментального обеспечения </a:t>
            </a:r>
            <a:r>
              <a:rPr lang="ru-RU" dirty="0" smtClean="0"/>
              <a:t>ЭВМ</a:t>
            </a:r>
            <a:endParaRPr lang="ru-RU" dirty="0" smtClean="0"/>
          </a:p>
          <a:p>
            <a:r>
              <a:rPr lang="ru-RU" dirty="0" smtClean="0"/>
              <a:t>Они отражают три состояния одной и той же программы, о которой уже упоминалось: фаза подготовки на машинный носитель (диск или ленту) текста программы на языке программирования (вид </a:t>
            </a:r>
            <a:r>
              <a:rPr lang="en-US" dirty="0" smtClean="0"/>
              <a:t>S</a:t>
            </a:r>
            <a:r>
              <a:rPr lang="ru-RU" dirty="0" smtClean="0"/>
              <a:t> – </a:t>
            </a:r>
            <a:r>
              <a:rPr lang="en-US" dirty="0" smtClean="0"/>
              <a:t>source</a:t>
            </a:r>
            <a:r>
              <a:rPr lang="ru-RU" dirty="0" smtClean="0"/>
              <a:t>); фаза трансляции и перевода написанной программы в коды ЭВМ (вид О – </a:t>
            </a:r>
            <a:r>
              <a:rPr lang="en-US" dirty="0" smtClean="0"/>
              <a:t>object</a:t>
            </a:r>
            <a:r>
              <a:rPr lang="ru-RU" dirty="0" smtClean="0"/>
              <a:t>); фаза компоновки и сборки готовой программы (вид </a:t>
            </a:r>
            <a:r>
              <a:rPr lang="en-US" dirty="0" smtClean="0"/>
              <a:t>B</a:t>
            </a:r>
            <a:r>
              <a:rPr lang="ru-RU" dirty="0" smtClean="0"/>
              <a:t> – </a:t>
            </a:r>
            <a:r>
              <a:rPr lang="en-US" dirty="0" smtClean="0"/>
              <a:t>binary</a:t>
            </a:r>
            <a:r>
              <a:rPr lang="ru-RU" dirty="0" smtClean="0"/>
              <a:t>) с помощью компоновщика (или редактора связей</a:t>
            </a:r>
            <a:r>
              <a:rPr lang="ru-RU" dirty="0" smtClean="0"/>
              <a:t>).</a:t>
            </a:r>
          </a:p>
          <a:p>
            <a:r>
              <a:rPr lang="ru-RU" dirty="0" smtClean="0"/>
              <a:t>Трансляторы могут быть представлены в следующих вариантах:</a:t>
            </a:r>
          </a:p>
          <a:p>
            <a:r>
              <a:rPr lang="ru-RU" dirty="0" smtClean="0"/>
              <a:t>ассемблеры;</a:t>
            </a:r>
          </a:p>
          <a:p>
            <a:r>
              <a:rPr lang="ru-RU" dirty="0" smtClean="0"/>
              <a:t>компиляторы;</a:t>
            </a:r>
          </a:p>
          <a:p>
            <a:r>
              <a:rPr lang="ru-RU" dirty="0" smtClean="0"/>
              <a:t>интерпретаторы;</a:t>
            </a:r>
          </a:p>
          <a:p>
            <a:r>
              <a:rPr lang="ru-RU" dirty="0" smtClean="0"/>
              <a:t>трансляторы, использующие промежуточный код;</a:t>
            </a:r>
          </a:p>
          <a:p>
            <a:r>
              <a:rPr lang="ru-RU" dirty="0" err="1" smtClean="0"/>
              <a:t>кросс-трансляторы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8715436" cy="642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290"/>
            <a:ext cx="8715436" cy="6429420"/>
          </a:xfrm>
        </p:spPr>
        <p:txBody>
          <a:bodyPr>
            <a:normAutofit fontScale="70000" lnSpcReduction="20000"/>
          </a:bodyPr>
          <a:lstStyle/>
          <a:p>
            <a:r>
              <a:rPr lang="ru-RU" i="1" dirty="0" smtClean="0"/>
              <a:t>Транслятор, использующий промежуточный код </a:t>
            </a:r>
            <a:r>
              <a:rPr lang="ru-RU" dirty="0" smtClean="0"/>
              <a:t>был впервые разработан в университете Сан Диего (штат Калифорния) в рамках ОС </a:t>
            </a:r>
            <a:r>
              <a:rPr lang="en-US" dirty="0" smtClean="0"/>
              <a:t>UCSD p</a:t>
            </a:r>
            <a:r>
              <a:rPr lang="ru-RU" dirty="0" smtClean="0"/>
              <a:t>-</a:t>
            </a:r>
            <a:r>
              <a:rPr lang="en-US" dirty="0" smtClean="0"/>
              <a:t>System</a:t>
            </a:r>
            <a:r>
              <a:rPr lang="ru-RU" dirty="0" smtClean="0"/>
              <a:t>.</a:t>
            </a:r>
          </a:p>
          <a:p>
            <a:r>
              <a:rPr lang="ru-RU" dirty="0" smtClean="0"/>
              <a:t>К обрабатывающим программам относятся также программы обслуживания библиотек и их профилактики. Эти программы представляют собой логический уровень ввода-вывода, непосредственно обращенный к пользователю</a:t>
            </a:r>
            <a:r>
              <a:rPr lang="ru-RU" dirty="0" smtClean="0"/>
              <a:t>.</a:t>
            </a:r>
          </a:p>
          <a:p>
            <a:r>
              <a:rPr lang="ru-RU" i="1" dirty="0" smtClean="0"/>
              <a:t>Файл</a:t>
            </a:r>
            <a:r>
              <a:rPr lang="ru-RU" dirty="0" smtClean="0"/>
              <a:t> – поименованная область на внешнем </a:t>
            </a:r>
            <a:r>
              <a:rPr lang="ru-RU" dirty="0" smtClean="0"/>
              <a:t>носителе.</a:t>
            </a:r>
          </a:p>
          <a:p>
            <a:r>
              <a:rPr lang="ru-RU" i="1" dirty="0" smtClean="0"/>
              <a:t>Каталог </a:t>
            </a:r>
            <a:r>
              <a:rPr lang="ru-RU" dirty="0" smtClean="0"/>
              <a:t>(</a:t>
            </a:r>
            <a:r>
              <a:rPr lang="ru-RU" i="1" dirty="0" smtClean="0"/>
              <a:t>директория</a:t>
            </a:r>
            <a:r>
              <a:rPr lang="ru-RU" dirty="0" smtClean="0"/>
              <a:t>) – оглавление, это файл, содержащий информацию о файлах (имя, расширение, размеры в байтах, дату время создания и т.д.), и другие каталоги, называемые подкаталогами (подчиненные каталоги</a:t>
            </a:r>
            <a:r>
              <a:rPr lang="ru-RU" dirty="0" smtClean="0"/>
              <a:t>).</a:t>
            </a:r>
          </a:p>
          <a:p>
            <a:r>
              <a:rPr lang="ru-RU" dirty="0" smtClean="0"/>
              <a:t>Термин «файловая система» – совокупность каталогов и файлов, хранящихся на внешних носителях компьютера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Необходимой составной частью любой универсальной ЭВМ являются системы обеспечения нормального функционирования или комплексы программ технического обслуживания, в которые входят:</a:t>
            </a:r>
          </a:p>
          <a:p>
            <a:r>
              <a:rPr lang="ru-RU" dirty="0" smtClean="0"/>
              <a:t>средства генерации ОС;</a:t>
            </a:r>
          </a:p>
          <a:p>
            <a:r>
              <a:rPr lang="ru-RU" dirty="0" smtClean="0"/>
              <a:t>контрольно-наладочные тесты;</a:t>
            </a:r>
          </a:p>
          <a:p>
            <a:r>
              <a:rPr lang="ru-RU" dirty="0" smtClean="0"/>
              <a:t>комплекты диагностических программ.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46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Разновидности построения ОС для различных СОД,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сетевые операционные системы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Следуя </a:t>
            </a:r>
            <a:r>
              <a:rPr lang="ru-RU" dirty="0" smtClean="0"/>
              <a:t>принципу открытых систем, разработать единые требования к ОС:</a:t>
            </a:r>
          </a:p>
          <a:p>
            <a:r>
              <a:rPr lang="ru-RU" dirty="0" smtClean="0"/>
              <a:t>расширяемость (модульность) – написание кода таким образом, чтобы можно было легко внести дополнения и изменения, не нарушая целостности системы;</a:t>
            </a:r>
          </a:p>
          <a:p>
            <a:r>
              <a:rPr lang="ru-RU" dirty="0" smtClean="0"/>
              <a:t>переносимость – перенос кода с аппаратной платформы одного типа на аппаратную платформу другого типа;</a:t>
            </a:r>
          </a:p>
          <a:p>
            <a:r>
              <a:rPr lang="ru-RU" dirty="0" smtClean="0"/>
              <a:t>надежность и отказоустойчивость – защищенность системы как от внутренних, так и от внешних ошибок;</a:t>
            </a:r>
          </a:p>
          <a:p>
            <a:r>
              <a:rPr lang="ru-RU" dirty="0" smtClean="0"/>
              <a:t>совместимость – ОС должна иметь средства для выполнения прикладных программ, написанных для других ОС;</a:t>
            </a:r>
          </a:p>
          <a:p>
            <a:r>
              <a:rPr lang="ru-RU" dirty="0" smtClean="0"/>
              <a:t>безопасность – наличие в ОС средств защиты от несанкционированного доступа;</a:t>
            </a:r>
          </a:p>
          <a:p>
            <a:r>
              <a:rPr lang="ru-RU" dirty="0" smtClean="0"/>
              <a:t>производительность – хорошее быстродействие и время реакции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Эти общие принципы так же, как и развитие технических средств</a:t>
            </a:r>
            <a:r>
              <a:rPr lang="ru-RU" dirty="0" smtClean="0"/>
              <a:t>, </a:t>
            </a:r>
            <a:r>
              <a:rPr lang="ru-RU" dirty="0" smtClean="0"/>
              <a:t>приводят к сближению ОС для различных типов ЭВМ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53"/>
            <a:ext cx="9144000" cy="1785949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Эти общие принципы так же, как и развитие технических средств, приводят к сближению ОС для различных типов ЭВМ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Значительным достижением в развитии локальных ОС явилась реализация конструкции виртуальной памяти и виртуальной машины</a:t>
            </a:r>
            <a:r>
              <a:rPr lang="ru-RU" dirty="0" smtClean="0"/>
              <a:t>.</a:t>
            </a:r>
          </a:p>
          <a:p>
            <a:r>
              <a:rPr lang="ru-RU" dirty="0" smtClean="0"/>
              <a:t>ОС для мультипроцессорных систем определяются их конфигурацией.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857364"/>
            <a:ext cx="8643998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263236"/>
            <a:ext cx="8572560" cy="6380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В сетевой ОС можно выделить:</a:t>
            </a:r>
          </a:p>
          <a:p>
            <a:r>
              <a:rPr lang="ru-RU" dirty="0" smtClean="0"/>
              <a:t>средства управления локальными ресурсами компьютера – все, что входит в традиционный состав автономной ОС, рассмотренной выше;</a:t>
            </a:r>
          </a:p>
          <a:p>
            <a:r>
              <a:rPr lang="ru-RU" dirty="0" smtClean="0"/>
              <a:t>средства предоставления собственных ресурсов и услуг в общее пользование – серверная часть ОС (сервер); сюда входят блокировка файлов и записей, необходимая для совместного использования многими абонентами, обработки запросов удаленного доступа, управления очередями и т.п.;</a:t>
            </a:r>
          </a:p>
          <a:p>
            <a:r>
              <a:rPr lang="ru-RU" dirty="0" smtClean="0"/>
              <a:t>средства запроса доступа к удаленным ресурсам и их использование – клиентская часть (сюда входят распознавание и перенаправление в сеть запросов к удаленным ресурсам, прием ответов от серверов и преобразование их в локальный формат и многое другое);</a:t>
            </a:r>
          </a:p>
          <a:p>
            <a:r>
              <a:rPr lang="ru-RU" dirty="0" smtClean="0"/>
              <a:t>коммуникационные средства ОС, с помощью которых происходит обмен сообщениями в сети – адресация, буферизация, маршрутизация и т.п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На практике сложились два основных подхода к построению сетевых ОС в зависимости от распределения функций между компьютерами сети. Сетевые ОС, а следовательно, и сети делятся на два класса: </a:t>
            </a:r>
            <a:r>
              <a:rPr lang="ru-RU" dirty="0" err="1" smtClean="0"/>
              <a:t>одноранговые</a:t>
            </a:r>
            <a:r>
              <a:rPr lang="ru-RU" dirty="0" smtClean="0"/>
              <a:t> сети и сети с выделенными серверами.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52"/>
            <a:ext cx="8786874" cy="2000264"/>
          </a:xfrm>
        </p:spPr>
        <p:txBody>
          <a:bodyPr>
            <a:normAutofit fontScale="92500" lnSpcReduction="10000"/>
          </a:bodyPr>
          <a:lstStyle/>
          <a:p>
            <a:r>
              <a:rPr lang="ru-RU" sz="2400" i="1" dirty="0" smtClean="0"/>
              <a:t>Исходная программа</a:t>
            </a:r>
            <a:r>
              <a:rPr lang="ru-RU" sz="2400" dirty="0" smtClean="0"/>
              <a:t> – </a:t>
            </a:r>
            <a:r>
              <a:rPr lang="ru-RU" sz="2400" dirty="0" err="1" smtClean="0"/>
              <a:t>программа</a:t>
            </a:r>
            <a:r>
              <a:rPr lang="ru-RU" sz="2400" dirty="0" smtClean="0"/>
              <a:t> в кодах языка програм­мирования, </a:t>
            </a:r>
            <a:r>
              <a:rPr lang="ru-RU" sz="2400" i="1" dirty="0" smtClean="0"/>
              <a:t>объ­ектная</a:t>
            </a:r>
            <a:r>
              <a:rPr lang="ru-RU" sz="2400" dirty="0" smtClean="0"/>
              <a:t> (или </a:t>
            </a:r>
            <a:r>
              <a:rPr lang="ru-RU" sz="2400" dirty="0" err="1" smtClean="0"/>
              <a:t>полуготовая</a:t>
            </a:r>
            <a:r>
              <a:rPr lang="ru-RU" sz="2400" dirty="0" smtClean="0"/>
              <a:t>) – программа в кодах машины, прошедшая фазу трансляции, но выполнение которой невозможно по ряду причин. И, наконец, </a:t>
            </a:r>
            <a:r>
              <a:rPr lang="ru-RU" sz="2400" i="1" dirty="0" smtClean="0"/>
              <a:t>рабочая программа</a:t>
            </a:r>
            <a:r>
              <a:rPr lang="ru-RU" sz="2400" dirty="0" smtClean="0"/>
              <a:t> (или загрузочный модуль), которая может быть выполнена на ЭВМ.</a:t>
            </a:r>
          </a:p>
          <a:p>
            <a:endParaRPr lang="ru-R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000240"/>
            <a:ext cx="8429684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42844" y="3929066"/>
            <a:ext cx="8858312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Сама фаза разработки предполагает прохождение шести                     обязательных этапов: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определение требований и заданий;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проектирование (алгоритмизация);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написание команд (кодирование – программирование);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компоновка;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тестирование;</a:t>
            </a: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документирование.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52"/>
            <a:ext cx="8858312" cy="650085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1. </a:t>
            </a:r>
            <a:r>
              <a:rPr lang="ru-RU" b="1" dirty="0" smtClean="0"/>
              <a:t>Общесистемное ПО</a:t>
            </a:r>
            <a:r>
              <a:rPr lang="ru-RU" dirty="0" smtClean="0"/>
              <a:t>, в котором иногда выделяют две части:</a:t>
            </a:r>
          </a:p>
          <a:p>
            <a:r>
              <a:rPr lang="ru-RU" i="1" dirty="0" smtClean="0"/>
              <a:t>системное ПО</a:t>
            </a:r>
            <a:r>
              <a:rPr lang="ru-RU" dirty="0" smtClean="0"/>
              <a:t> – программы, выполняемые вместе с прикладными (сопровождают выполнение прикладных программ);</a:t>
            </a:r>
          </a:p>
          <a:p>
            <a:r>
              <a:rPr lang="ru-RU" i="1" dirty="0" smtClean="0"/>
              <a:t>инструментальное ПО</a:t>
            </a:r>
            <a:r>
              <a:rPr lang="ru-RU" dirty="0" smtClean="0"/>
              <a:t> – программы, помогающие программистам и администрации создавать ПО, однако при исполнении разработанных программ они, как правило, не участвуют.</a:t>
            </a:r>
          </a:p>
          <a:p>
            <a:r>
              <a:rPr lang="ru-RU" dirty="0" smtClean="0"/>
              <a:t>2. </a:t>
            </a:r>
            <a:r>
              <a:rPr lang="ru-RU" b="1" dirty="0" smtClean="0"/>
              <a:t>Прикладное ПО</a:t>
            </a:r>
            <a:r>
              <a:rPr lang="ru-RU" dirty="0" smtClean="0"/>
              <a:t> – программы, фактически выполняющие задачу пользователя.</a:t>
            </a:r>
          </a:p>
          <a:p>
            <a:r>
              <a:rPr lang="ru-RU" dirty="0" smtClean="0"/>
              <a:t>Начиная с 1968 г. возникает мнение о кризисе программного обеспечения (</a:t>
            </a:r>
            <a:r>
              <a:rPr lang="ru-RU" dirty="0" err="1" smtClean="0"/>
              <a:t>Software</a:t>
            </a:r>
            <a:r>
              <a:rPr lang="ru-RU" dirty="0" smtClean="0"/>
              <a:t> </a:t>
            </a:r>
            <a:r>
              <a:rPr lang="ru-RU" dirty="0" err="1" smtClean="0"/>
              <a:t>Crisis</a:t>
            </a:r>
            <a:r>
              <a:rPr lang="ru-RU" dirty="0" smtClean="0"/>
              <a:t>), что связано с общим процессом проектирования, вызванным постоянным усложнением технических систем и появлением сложных технических систем (СТС), увеличением объема и сложности программных продуктов, значительным ростом ресурсов вычислительных систем, массовым внедрением параллельных архитектур.</a:t>
            </a:r>
          </a:p>
          <a:p>
            <a:r>
              <a:rPr lang="ru-RU" dirty="0" smtClean="0"/>
              <a:t>В связи с этим аналогично системам автоматизированного проектирования (САПР) при проектировании СТС появились средства автоматизированного проектирования ПО, т.е. включение компьютера в процесс проектирования ПО. Эти средства получили названия CASE-технологии (</a:t>
            </a:r>
            <a:r>
              <a:rPr lang="ru-RU" dirty="0" err="1" smtClean="0"/>
              <a:t>Computer</a:t>
            </a:r>
            <a:r>
              <a:rPr lang="ru-RU" dirty="0" smtClean="0"/>
              <a:t> </a:t>
            </a:r>
            <a:r>
              <a:rPr lang="ru-RU" dirty="0" err="1" smtClean="0"/>
              <a:t>Aided</a:t>
            </a:r>
            <a:r>
              <a:rPr lang="ru-RU" dirty="0" smtClean="0"/>
              <a:t> </a:t>
            </a:r>
            <a:r>
              <a:rPr lang="ru-RU" dirty="0" err="1" smtClean="0"/>
              <a:t>SoftWare</a:t>
            </a:r>
            <a:r>
              <a:rPr lang="ru-RU" dirty="0" smtClean="0"/>
              <a:t> </a:t>
            </a:r>
            <a:r>
              <a:rPr lang="ru-RU" dirty="0" err="1" smtClean="0"/>
              <a:t>Engineering</a:t>
            </a:r>
            <a:r>
              <a:rPr lang="ru-RU" dirty="0" smtClean="0"/>
              <a:t>, т.е. создание ПО с помощью компьютера).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15436" cy="1357322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Операционные системы, их эволюция, состав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smtClean="0"/>
              <a:t>и функциональное назначение отдельных частей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/>
          <a:lstStyle/>
          <a:p>
            <a:r>
              <a:rPr lang="ru-RU" dirty="0" smtClean="0"/>
              <a:t>Основу общесистемного ПО составляют ОС</a:t>
            </a:r>
            <a:r>
              <a:rPr lang="en-US" dirty="0" smtClean="0"/>
              <a:t> </a:t>
            </a:r>
            <a:r>
              <a:rPr lang="ru-RU" dirty="0" smtClean="0"/>
              <a:t>которая осуществляет интерфейсные функции между пользователем и аппаратурой. Кроме того, ОС обеспечивают управление ресурсами вычислительной системы (ЦП, ОП, УВВ).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42852"/>
            <a:ext cx="8643998" cy="6572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857916"/>
          </a:xfrm>
        </p:spPr>
        <p:txBody>
          <a:bodyPr/>
          <a:lstStyle/>
          <a:p>
            <a:r>
              <a:rPr lang="ru-RU" b="1" dirty="0" smtClean="0"/>
              <a:t>Управляющие программы.</a:t>
            </a:r>
            <a:r>
              <a:rPr lang="ru-RU" dirty="0" smtClean="0"/>
              <a:t> Ядро ОС составляют управляющие программы, с которых и началось создание ПО этого вида. Одно из важнейших понятий, связанных с управляющими программами, – понятие «процесс», под которым понимается любая задача (или несколько), находящаяся в ОП и обрабатываемая ЦП.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428604"/>
            <a:ext cx="8001056" cy="614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Программы управления заданиями обеспечивают прием и интерпретацию директив так называемого языка управления заданиями – инициирование и завершение заданий</a:t>
            </a:r>
            <a:r>
              <a:rPr lang="ru-RU" dirty="0" smtClean="0"/>
              <a:t>.</a:t>
            </a:r>
            <a:endParaRPr lang="en-US" dirty="0" smtClean="0"/>
          </a:p>
          <a:p>
            <a:endParaRPr lang="en-US" dirty="0" smtClean="0"/>
          </a:p>
          <a:p>
            <a:r>
              <a:rPr lang="ru-RU" dirty="0" smtClean="0"/>
              <a:t>получение информации о системе;</a:t>
            </a:r>
          </a:p>
          <a:p>
            <a:r>
              <a:rPr lang="ru-RU" dirty="0" smtClean="0"/>
              <a:t>манипулирование файлами;</a:t>
            </a:r>
          </a:p>
          <a:p>
            <a:r>
              <a:rPr lang="ru-RU" dirty="0" smtClean="0"/>
              <a:t>команды запуска программ на выполнение;</a:t>
            </a:r>
          </a:p>
          <a:p>
            <a:r>
              <a:rPr lang="ru-RU" dirty="0" smtClean="0"/>
              <a:t>командные процедуры пакетной обработки;</a:t>
            </a:r>
          </a:p>
          <a:p>
            <a:r>
              <a:rPr lang="ru-RU" dirty="0" smtClean="0"/>
              <a:t>команды, связанные с разработкой программ;</a:t>
            </a:r>
          </a:p>
          <a:p>
            <a:r>
              <a:rPr lang="ru-RU" dirty="0" smtClean="0"/>
              <a:t>распределение ресурсов памяти и внешних устройств</a:t>
            </a:r>
            <a:r>
              <a:rPr lang="ru-RU" dirty="0" smtClean="0"/>
              <a:t>.</a:t>
            </a:r>
            <a:endParaRPr lang="en-US" dirty="0" smtClean="0"/>
          </a:p>
          <a:p>
            <a:endParaRPr lang="en-US" dirty="0" smtClean="0"/>
          </a:p>
          <a:p>
            <a:r>
              <a:rPr lang="ru-RU" dirty="0" smtClean="0"/>
              <a:t>Программы </a:t>
            </a:r>
            <a:r>
              <a:rPr lang="ru-RU" dirty="0" smtClean="0"/>
              <a:t>управления данными, входящие в состав супервизора, обслуживают так называемый физический уровень ввода-вывода. Они обеспечивают закрепление конкретных физических устройств ввода-вывода за логическими номерами, набор аппаратно-ориентированных программ-драйверов, включает управление потоками данных между ОП и конкретными внешними устройствами.</a:t>
            </a: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i="1" dirty="0" smtClean="0"/>
              <a:t>Прерывание </a:t>
            </a:r>
            <a:r>
              <a:rPr lang="ru-RU" sz="2400" dirty="0" smtClean="0"/>
              <a:t>(</a:t>
            </a:r>
            <a:r>
              <a:rPr lang="en-US" sz="2400" i="1" dirty="0" smtClean="0"/>
              <a:t>interrupt</a:t>
            </a:r>
            <a:r>
              <a:rPr lang="ru-RU" sz="2400" dirty="0" smtClean="0"/>
              <a:t>) – сигнал, заставляющий менять порядок исполнения по­тока команд.</a:t>
            </a:r>
            <a:endParaRPr lang="ru-RU" sz="24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428736"/>
            <a:ext cx="8501121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1076</Words>
  <PresentationFormat>Экран (4:3)</PresentationFormat>
  <Paragraphs>82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Программные средства СОД</vt:lpstr>
      <vt:lpstr>Слайд 2</vt:lpstr>
      <vt:lpstr>Слайд 3</vt:lpstr>
      <vt:lpstr>Операционные системы, их эволюция, состав и функциональное назначение отдельных частей</vt:lpstr>
      <vt:lpstr>Слайд 5</vt:lpstr>
      <vt:lpstr>Слайд 6</vt:lpstr>
      <vt:lpstr>Слайд 7</vt:lpstr>
      <vt:lpstr>Слайд 8</vt:lpstr>
      <vt:lpstr>Прерывание (interrupt) – сигнал, заставляющий менять порядок исполнения по­тока команд.</vt:lpstr>
      <vt:lpstr>Слайд 10</vt:lpstr>
      <vt:lpstr>Слайд 11</vt:lpstr>
      <vt:lpstr>Слайд 12</vt:lpstr>
      <vt:lpstr>Слайд 13</vt:lpstr>
      <vt:lpstr>Разновидности построения ОС для различных СОД, сетевые операционные системы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Программные средства СОД</dc:title>
  <cp:lastModifiedBy>andreev.v</cp:lastModifiedBy>
  <cp:revision>13</cp:revision>
  <dcterms:modified xsi:type="dcterms:W3CDTF">2009-07-23T13:04:48Z</dcterms:modified>
</cp:coreProperties>
</file>