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18" autoAdjust="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1285885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/>
              <a:t>Лингвистические средства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cap="all" dirty="0" smtClean="0"/>
              <a:t>компьютеров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500174"/>
            <a:ext cx="8715436" cy="521497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Основные тенденции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в развитии языков программирования</a:t>
            </a:r>
            <a:endParaRPr lang="en-US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Под </a:t>
            </a:r>
            <a:r>
              <a:rPr lang="ru-RU" i="1" dirty="0" smtClean="0">
                <a:solidFill>
                  <a:schemeClr val="tx1"/>
                </a:solidFill>
              </a:rPr>
              <a:t>языками программирования</a:t>
            </a:r>
            <a:r>
              <a:rPr lang="ru-RU" dirty="0" smtClean="0">
                <a:solidFill>
                  <a:schemeClr val="tx1"/>
                </a:solidFill>
              </a:rPr>
              <a:t> понимается система формальных обозначений для точного описания абстрактных структур данных и алгоритмов программ.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Внешняя форма языка программирования, т.е. запись текста программы устанавливается с помощью синтаксиса языка, который определяет формальный язык. 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Способ действия программы, которые определяются путем задания семантики, через установление значения отдельных языковых элементов.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Следует различать язык программирования и его реализацию.</a:t>
            </a:r>
          </a:p>
          <a:p>
            <a:pPr algn="l">
              <a:buFont typeface="Arial" pitchFamily="34" charset="0"/>
              <a:buChar char="•"/>
            </a:pPr>
            <a:endParaRPr lang="ru-RU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Структура и сравнительные характеристики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процедурно-ориентированных (императивных) языков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программирования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507209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Важнейшим из факторов, влияющих на разработку языков программирования, является архитектура компьютера.</a:t>
            </a:r>
          </a:p>
          <a:p>
            <a:r>
              <a:rPr lang="ru-RU" dirty="0" smtClean="0"/>
              <a:t>Большинство популярных языков последних 40 лет разрабатывалось на основе архитектуры, которая используется практически во всех современных компьютерах, названной по имени одного из ее авторов Джона фон Неймана и описанной в гл. 2. Эти языки программирования называются императивными.</a:t>
            </a:r>
          </a:p>
          <a:p>
            <a:r>
              <a:rPr lang="ru-RU" dirty="0" smtClean="0"/>
              <a:t>Несмотря на постоянное развитие и определенные различия в императивных языках (иногда существенных), определяющих сферу их приложения, они имеют ряд общих принципов.</a:t>
            </a:r>
          </a:p>
          <a:p>
            <a:r>
              <a:rPr lang="ru-RU" dirty="0" smtClean="0"/>
              <a:t>Так же, как и любые языки, о чем уже говорилось, языки программирования имеют алфавит, словарь, способ конструирования выражений (синтаксис), а также разъяснение смысла конструкций из слов и выражений (семантику).</a:t>
            </a:r>
          </a:p>
          <a:p>
            <a:r>
              <a:rPr lang="ru-RU" i="1" dirty="0" smtClean="0"/>
              <a:t>Ключевые слова</a:t>
            </a:r>
            <a:r>
              <a:rPr lang="ru-RU" dirty="0" smtClean="0"/>
              <a:t> (</a:t>
            </a:r>
            <a:r>
              <a:rPr lang="en-US" dirty="0" smtClean="0"/>
              <a:t>Keyword</a:t>
            </a:r>
            <a:r>
              <a:rPr lang="ru-RU" dirty="0" smtClean="0"/>
              <a:t>) используются в Фортране и имеют свое функциональное предназначение, находясь, как правило, в неисполняемой части программы (описательной).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fontScale="55000" lnSpcReduction="20000"/>
          </a:bodyPr>
          <a:lstStyle/>
          <a:p>
            <a:r>
              <a:rPr lang="ru-RU" i="1" dirty="0" smtClean="0"/>
              <a:t>Зарезервированные слова</a:t>
            </a:r>
            <a:r>
              <a:rPr lang="ru-RU" dirty="0" smtClean="0"/>
              <a:t> (</a:t>
            </a:r>
            <a:r>
              <a:rPr lang="en-US" dirty="0" smtClean="0"/>
              <a:t>reserved word</a:t>
            </a:r>
            <a:r>
              <a:rPr lang="ru-RU" dirty="0" smtClean="0"/>
              <a:t>) могут использоваться только в контексте, предусмотренном правилами (семантикой) языка.</a:t>
            </a:r>
          </a:p>
          <a:p>
            <a:r>
              <a:rPr lang="ru-RU" dirty="0" smtClean="0"/>
              <a:t>Ряд языков (например, </a:t>
            </a:r>
            <a:r>
              <a:rPr lang="en-US" dirty="0" smtClean="0"/>
              <a:t>ADA</a:t>
            </a:r>
            <a:r>
              <a:rPr lang="ru-RU" dirty="0" smtClean="0"/>
              <a:t>) могут содержать так называемые </a:t>
            </a:r>
            <a:r>
              <a:rPr lang="ru-RU" i="1" dirty="0" smtClean="0"/>
              <a:t>предопределенные</a:t>
            </a:r>
            <a:r>
              <a:rPr lang="ru-RU" dirty="0" smtClean="0"/>
              <a:t> </a:t>
            </a:r>
            <a:r>
              <a:rPr lang="ru-RU" i="1" dirty="0" smtClean="0"/>
              <a:t>слова</a:t>
            </a:r>
            <a:r>
              <a:rPr lang="ru-RU" dirty="0" smtClean="0"/>
              <a:t>, значения которых могут переопределяться пользователями.</a:t>
            </a:r>
          </a:p>
          <a:p>
            <a:r>
              <a:rPr lang="ru-RU" dirty="0" smtClean="0"/>
              <a:t>Программы оперируют с объектами данных. </a:t>
            </a:r>
            <a:r>
              <a:rPr lang="ru-RU" i="1" dirty="0" smtClean="0"/>
              <a:t>Объект данных</a:t>
            </a:r>
            <a:r>
              <a:rPr lang="ru-RU" dirty="0" smtClean="0"/>
              <a:t> – комбинация данных, атрибутов, описывающих их свойства, и методов, раскрывающих их поведение.</a:t>
            </a:r>
          </a:p>
          <a:p>
            <a:r>
              <a:rPr lang="ru-RU" dirty="0" smtClean="0"/>
              <a:t>Объектам данных, а также программам или отдельным их частям и т.п. сопоставляются имена (или идентификаторы)</a:t>
            </a:r>
          </a:p>
          <a:p>
            <a:r>
              <a:rPr lang="ru-RU" dirty="0" smtClean="0"/>
              <a:t>Все языки имеют достаточно традиционный набор объектов данных – типов данных, встроенных в трансляторы языков.</a:t>
            </a:r>
          </a:p>
          <a:p>
            <a:r>
              <a:rPr lang="ru-RU" dirty="0" smtClean="0"/>
              <a:t>Константы, не изменяемые в процессе работы программы, оформленные по определенным правилам, и переменные.</a:t>
            </a:r>
          </a:p>
          <a:p>
            <a:r>
              <a:rPr lang="en-US" dirty="0" smtClean="0"/>
              <a:t>PARAMETER (MILE=5280, FOOT=12, METER=39.36)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	 </a:t>
            </a:r>
            <a:r>
              <a:rPr lang="ru-RU" dirty="0" smtClean="0"/>
              <a:t>                           имя   значение</a:t>
            </a:r>
          </a:p>
          <a:p>
            <a:pPr>
              <a:buNone/>
            </a:pPr>
            <a:r>
              <a:rPr lang="ru-RU" dirty="0" smtClean="0"/>
              <a:t>а в Паскале –</a:t>
            </a:r>
          </a:p>
          <a:p>
            <a:pPr>
              <a:buNone/>
            </a:pPr>
            <a:r>
              <a:rPr lang="ru-RU" dirty="0" smtClean="0"/>
              <a:t>                                        </a:t>
            </a:r>
            <a:r>
              <a:rPr lang="en-US" dirty="0" smtClean="0"/>
              <a:t>CONST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</a:t>
            </a:r>
            <a:r>
              <a:rPr lang="en-US" dirty="0" smtClean="0"/>
              <a:t>MILE=5280;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</a:t>
            </a:r>
            <a:r>
              <a:rPr lang="en-US" dirty="0" smtClean="0"/>
              <a:t>FOOT=12;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</a:t>
            </a:r>
            <a:r>
              <a:rPr lang="en-US" dirty="0" smtClean="0"/>
              <a:t>METER</a:t>
            </a:r>
            <a:r>
              <a:rPr lang="ru-RU" dirty="0" smtClean="0"/>
              <a:t>=39.36;</a:t>
            </a:r>
          </a:p>
          <a:p>
            <a:r>
              <a:rPr lang="ru-RU" dirty="0" smtClean="0"/>
              <a:t>Наиболее характерными типами данных, включаемых в рассматриваемые языки, являются следующие.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86874" cy="650085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1. Элементарные типы данных – типы данных, не определяемые в других типах:</a:t>
            </a:r>
          </a:p>
          <a:p>
            <a:pPr>
              <a:buNone/>
            </a:pPr>
            <a:r>
              <a:rPr lang="ru-RU" i="1" dirty="0" smtClean="0"/>
              <a:t>числовые типы</a:t>
            </a:r>
          </a:p>
          <a:p>
            <a:pPr>
              <a:buNone/>
            </a:pPr>
            <a:r>
              <a:rPr lang="ru-RU" i="1" dirty="0" smtClean="0"/>
              <a:t>булевские</a:t>
            </a:r>
            <a:r>
              <a:rPr lang="ru-RU" dirty="0" smtClean="0"/>
              <a:t>, или </a:t>
            </a:r>
            <a:r>
              <a:rPr lang="ru-RU" i="1" dirty="0" smtClean="0"/>
              <a:t>логические</a:t>
            </a:r>
            <a:r>
              <a:rPr lang="ru-RU" dirty="0" smtClean="0"/>
              <a:t>, </a:t>
            </a:r>
            <a:r>
              <a:rPr lang="ru-RU" i="1" dirty="0" smtClean="0"/>
              <a:t>типы</a:t>
            </a:r>
          </a:p>
          <a:p>
            <a:pPr>
              <a:buNone/>
            </a:pPr>
            <a:r>
              <a:rPr lang="ru-RU" i="1" dirty="0" smtClean="0"/>
              <a:t>символьные типы</a:t>
            </a:r>
          </a:p>
          <a:p>
            <a:r>
              <a:rPr lang="ru-RU" dirty="0" smtClean="0"/>
              <a:t>2. Массивы (</a:t>
            </a:r>
            <a:r>
              <a:rPr lang="en-US" dirty="0" smtClean="0"/>
              <a:t>array</a:t>
            </a:r>
            <a:r>
              <a:rPr lang="ru-RU" dirty="0" smtClean="0"/>
              <a:t>, </a:t>
            </a:r>
            <a:r>
              <a:rPr lang="en-US" dirty="0" smtClean="0"/>
              <a:t>dimension</a:t>
            </a:r>
            <a:r>
              <a:rPr lang="ru-RU" dirty="0" smtClean="0"/>
              <a:t>), структурированные типы данных – однородное множество данных, в котором каждый элемент идентифицируется его положением по отношению к первому элементу.</a:t>
            </a:r>
          </a:p>
          <a:p>
            <a:r>
              <a:rPr lang="ru-RU" dirty="0" smtClean="0"/>
              <a:t>Все языки имеют три типа выражений.</a:t>
            </a:r>
          </a:p>
          <a:p>
            <a:r>
              <a:rPr lang="ru-RU" i="1" dirty="0" smtClean="0"/>
              <a:t>Арифметические выражения </a:t>
            </a:r>
            <a:r>
              <a:rPr lang="ru-RU" dirty="0" smtClean="0"/>
              <a:t>задают порядок действий над элементами данных и состоят из операндов (константы, переменные и т.п.), круглых скобок и знаков операций</a:t>
            </a:r>
          </a:p>
          <a:p>
            <a:r>
              <a:rPr lang="ru-RU" i="1" dirty="0" smtClean="0"/>
              <a:t>Логические выражения</a:t>
            </a:r>
            <a:r>
              <a:rPr lang="ru-RU" dirty="0" smtClean="0"/>
              <a:t> (булевские) состоят из операндов (констант, переменных, элементов массивов и т.п.), логических операций (</a:t>
            </a:r>
            <a:r>
              <a:rPr lang="en-US" dirty="0" smtClean="0"/>
              <a:t>not</a:t>
            </a:r>
            <a:r>
              <a:rPr lang="ru-RU" dirty="0" smtClean="0"/>
              <a:t>, </a:t>
            </a:r>
            <a:r>
              <a:rPr lang="en-US" dirty="0" smtClean="0"/>
              <a:t>and</a:t>
            </a:r>
            <a:r>
              <a:rPr lang="ru-RU" dirty="0" smtClean="0"/>
              <a:t>, </a:t>
            </a:r>
            <a:r>
              <a:rPr lang="en-US" dirty="0" smtClean="0"/>
              <a:t>or</a:t>
            </a:r>
            <a:r>
              <a:rPr lang="ru-RU" dirty="0" smtClean="0"/>
              <a:t> и т.п.) и операций отноше­ния</a:t>
            </a:r>
          </a:p>
          <a:p>
            <a:r>
              <a:rPr lang="ru-RU" i="1" dirty="0" smtClean="0"/>
              <a:t>Символьные выражения</a:t>
            </a:r>
            <a:r>
              <a:rPr lang="ru-RU" dirty="0" smtClean="0"/>
              <a:t> (литерные) порождают значения, имеющие литерный тип данных.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500858"/>
          </a:xfrm>
        </p:spPr>
        <p:txBody>
          <a:bodyPr>
            <a:normAutofit lnSpcReduction="10000"/>
          </a:bodyPr>
          <a:lstStyle/>
          <a:p>
            <a:r>
              <a:rPr lang="ru-RU" i="1" dirty="0" smtClean="0"/>
              <a:t>Разделители</a:t>
            </a:r>
            <a:r>
              <a:rPr lang="ru-RU" dirty="0" smtClean="0"/>
              <a:t> – элементы любого языка программирования, предназначенные для разделения отдельных элементов выражений внутри строки, для разделения строк, отдельных фрагментов программ и т.п. В качестве разделителей используются пробелы, точки, запятые, двоеточия, точки с запятой, разнообразные скобки и т.п.</a:t>
            </a:r>
          </a:p>
          <a:p>
            <a:r>
              <a:rPr lang="ru-RU" i="1" dirty="0" smtClean="0"/>
              <a:t>Операторы</a:t>
            </a:r>
            <a:r>
              <a:rPr lang="ru-RU" dirty="0" smtClean="0"/>
              <a:t> в алгоритмических языках могут быть:</a:t>
            </a:r>
          </a:p>
          <a:p>
            <a:pPr>
              <a:buNone/>
            </a:pPr>
            <a:r>
              <a:rPr lang="ru-RU" dirty="0" smtClean="0"/>
              <a:t>а) простыми</a:t>
            </a:r>
          </a:p>
          <a:p>
            <a:pPr>
              <a:buNone/>
            </a:pPr>
            <a:r>
              <a:rPr lang="ru-RU" dirty="0" smtClean="0"/>
              <a:t>б) ввода-вывода</a:t>
            </a:r>
          </a:p>
          <a:p>
            <a:pPr>
              <a:buNone/>
            </a:pPr>
            <a:r>
              <a:rPr lang="ru-RU" dirty="0" smtClean="0"/>
              <a:t>в) структурными, или составными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8715436" cy="6500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6072206"/>
            <a:ext cx="8572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Указанные языковые конструкции являются общими для всех традиционных (императивных) языков программирования.</a:t>
            </a:r>
            <a:endParaRPr lang="ru-RU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8786874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285728"/>
            <a:ext cx="8786874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50085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Фортран</a:t>
            </a:r>
            <a:r>
              <a:rPr lang="en-US" b="1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PROGRAM MINMAX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real a(100)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integer n, </a:t>
            </a:r>
            <a:r>
              <a:rPr lang="en-US" dirty="0" err="1" smtClean="0"/>
              <a:t>numax</a:t>
            </a:r>
            <a:r>
              <a:rPr lang="en-US" dirty="0" smtClean="0"/>
              <a:t>, </a:t>
            </a:r>
            <a:r>
              <a:rPr lang="en-US" dirty="0" err="1" smtClean="0"/>
              <a:t>numin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print  *,’ input n’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read *,n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do 10 </a:t>
            </a:r>
            <a:r>
              <a:rPr lang="en-US" dirty="0" err="1" smtClean="0"/>
              <a:t>i</a:t>
            </a:r>
            <a:r>
              <a:rPr lang="en-US" dirty="0" smtClean="0"/>
              <a:t>= 1, n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print *,  ‘input a( ‘.</a:t>
            </a:r>
            <a:r>
              <a:rPr lang="en-US" dirty="0" err="1" smtClean="0"/>
              <a:t>i</a:t>
            </a:r>
            <a:r>
              <a:rPr lang="en-US" dirty="0" smtClean="0"/>
              <a:t>.’)’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read *,a(</a:t>
            </a:r>
            <a:r>
              <a:rPr lang="en-US" dirty="0" err="1" smtClean="0"/>
              <a:t>i</a:t>
            </a:r>
            <a:r>
              <a:rPr lang="en-US" dirty="0" smtClean="0"/>
              <a:t>) 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10  continue </a:t>
            </a:r>
            <a:endParaRPr lang="ru-RU" dirty="0" smtClean="0"/>
          </a:p>
          <a:p>
            <a:pPr>
              <a:buNone/>
            </a:pPr>
            <a:r>
              <a:rPr lang="en-US" dirty="0" err="1" smtClean="0"/>
              <a:t>numax</a:t>
            </a:r>
            <a:r>
              <a:rPr lang="en-US" dirty="0" smtClean="0"/>
              <a:t>=1 </a:t>
            </a:r>
            <a:endParaRPr lang="ru-RU" dirty="0" smtClean="0"/>
          </a:p>
          <a:p>
            <a:pPr>
              <a:buNone/>
            </a:pPr>
            <a:r>
              <a:rPr lang="en-US" dirty="0" err="1" smtClean="0"/>
              <a:t>numin</a:t>
            </a:r>
            <a:r>
              <a:rPr lang="en-US" dirty="0" smtClean="0"/>
              <a:t>=1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do 20 </a:t>
            </a:r>
            <a:r>
              <a:rPr lang="en-US" dirty="0" err="1" smtClean="0"/>
              <a:t>i</a:t>
            </a:r>
            <a:r>
              <a:rPr lang="en-US" dirty="0" smtClean="0"/>
              <a:t>=2, n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if (a(</a:t>
            </a:r>
            <a:r>
              <a:rPr lang="en-US" dirty="0" err="1" smtClean="0"/>
              <a:t>i</a:t>
            </a:r>
            <a:r>
              <a:rPr lang="en-US" dirty="0" smtClean="0"/>
              <a:t>).</a:t>
            </a:r>
            <a:r>
              <a:rPr lang="en-US" dirty="0" err="1" smtClean="0"/>
              <a:t>gt</a:t>
            </a:r>
            <a:r>
              <a:rPr lang="en-US" i="1" dirty="0" err="1" smtClean="0"/>
              <a:t>.</a:t>
            </a:r>
            <a:r>
              <a:rPr lang="en-US" dirty="0" err="1" smtClean="0"/>
              <a:t>a</a:t>
            </a:r>
            <a:r>
              <a:rPr lang="en-US" dirty="0" smtClean="0"/>
              <a:t>(</a:t>
            </a:r>
            <a:r>
              <a:rPr lang="en-US" dirty="0" err="1" smtClean="0"/>
              <a:t>numax</a:t>
            </a:r>
            <a:r>
              <a:rPr lang="en-US" dirty="0" smtClean="0"/>
              <a:t>) ) </a:t>
            </a:r>
            <a:r>
              <a:rPr lang="en-US" dirty="0" err="1" smtClean="0"/>
              <a:t>numax</a:t>
            </a:r>
            <a:r>
              <a:rPr lang="en-US" dirty="0" smtClean="0"/>
              <a:t>= </a:t>
            </a:r>
            <a:r>
              <a:rPr lang="en-US" dirty="0" err="1" smtClean="0"/>
              <a:t>i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if (a(</a:t>
            </a:r>
            <a:r>
              <a:rPr lang="en-US" dirty="0" err="1" smtClean="0"/>
              <a:t>i</a:t>
            </a:r>
            <a:r>
              <a:rPr lang="en-US" dirty="0" smtClean="0"/>
              <a:t>).</a:t>
            </a:r>
            <a:r>
              <a:rPr lang="en-US" dirty="0" err="1" smtClean="0"/>
              <a:t>It.a</a:t>
            </a:r>
            <a:r>
              <a:rPr lang="en-US" dirty="0" smtClean="0"/>
              <a:t>(</a:t>
            </a:r>
            <a:r>
              <a:rPr lang="en-US" dirty="0" err="1" smtClean="0"/>
              <a:t>nuinin</a:t>
            </a:r>
            <a:r>
              <a:rPr lang="en-US" dirty="0" smtClean="0"/>
              <a:t> ) ) </a:t>
            </a:r>
            <a:r>
              <a:rPr lang="en-US" dirty="0" err="1" smtClean="0"/>
              <a:t>numin</a:t>
            </a:r>
            <a:r>
              <a:rPr lang="en-US" dirty="0" smtClean="0"/>
              <a:t>=</a:t>
            </a:r>
            <a:r>
              <a:rPr lang="en-US" dirty="0" err="1" smtClean="0"/>
              <a:t>i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20  continue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  print *, ' max{a(</a:t>
            </a:r>
            <a:r>
              <a:rPr lang="en-US" dirty="0" err="1" smtClean="0"/>
              <a:t>i</a:t>
            </a:r>
            <a:r>
              <a:rPr lang="en-US" dirty="0" smtClean="0"/>
              <a:t>)}=’,a(</a:t>
            </a:r>
            <a:r>
              <a:rPr lang="en-US" dirty="0" err="1" smtClean="0"/>
              <a:t>numax</a:t>
            </a:r>
            <a:r>
              <a:rPr lang="en-US" dirty="0" smtClean="0"/>
              <a:t>),’ min{a(</a:t>
            </a:r>
            <a:r>
              <a:rPr lang="en-US" dirty="0" err="1" smtClean="0"/>
              <a:t>i</a:t>
            </a:r>
            <a:r>
              <a:rPr lang="en-US" dirty="0" smtClean="0"/>
              <a:t>)}=’ ,a(</a:t>
            </a:r>
            <a:r>
              <a:rPr lang="en-US" dirty="0" err="1" smtClean="0"/>
              <a:t>numin</a:t>
            </a:r>
            <a:r>
              <a:rPr lang="en-US" dirty="0" smtClean="0"/>
              <a:t>)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  end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Паскаль</a:t>
            </a:r>
            <a:r>
              <a:rPr lang="en-US" b="1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program </a:t>
            </a:r>
            <a:r>
              <a:rPr lang="en-US" dirty="0" err="1" smtClean="0"/>
              <a:t>extrem</a:t>
            </a:r>
            <a:r>
              <a:rPr lang="en-US" dirty="0" smtClean="0"/>
              <a:t>( input, output);</a:t>
            </a:r>
            <a:endParaRPr lang="ru-RU" dirty="0" smtClean="0"/>
          </a:p>
          <a:p>
            <a:pPr>
              <a:buNone/>
            </a:pPr>
            <a:r>
              <a:rPr lang="en-US" dirty="0" err="1" smtClean="0"/>
              <a:t>var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n , </a:t>
            </a:r>
            <a:r>
              <a:rPr lang="en-US" dirty="0" err="1" smtClean="0"/>
              <a:t>i</a:t>
            </a:r>
            <a:r>
              <a:rPr lang="en-US" dirty="0" smtClean="0"/>
              <a:t> , </a:t>
            </a:r>
            <a:r>
              <a:rPr lang="en-US" dirty="0" err="1" smtClean="0"/>
              <a:t>nuimax</a:t>
            </a:r>
            <a:r>
              <a:rPr lang="en-US" dirty="0" smtClean="0"/>
              <a:t>, </a:t>
            </a:r>
            <a:r>
              <a:rPr lang="en-US" dirty="0" err="1" smtClean="0"/>
              <a:t>numin</a:t>
            </a:r>
            <a:r>
              <a:rPr lang="en-US" dirty="0" smtClean="0"/>
              <a:t> : integer 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a: array [ 1..100 ] of real;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begin</a:t>
            </a:r>
            <a:endParaRPr lang="ru-RU" dirty="0" smtClean="0"/>
          </a:p>
          <a:p>
            <a:pPr>
              <a:buNone/>
            </a:pPr>
            <a:r>
              <a:rPr lang="en-US" dirty="0" err="1" smtClean="0"/>
              <a:t>writeln</a:t>
            </a:r>
            <a:r>
              <a:rPr lang="en-US" dirty="0" smtClean="0"/>
              <a:t>( ‘ input n ‘) ;</a:t>
            </a:r>
            <a:r>
              <a:rPr lang="en-US" dirty="0" err="1" smtClean="0"/>
              <a:t>readln</a:t>
            </a:r>
            <a:r>
              <a:rPr lang="en-US" dirty="0" smtClean="0"/>
              <a:t>(n) 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:=1 to n do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begin</a:t>
            </a:r>
            <a:endParaRPr lang="ru-RU" dirty="0" smtClean="0"/>
          </a:p>
          <a:p>
            <a:pPr>
              <a:buNone/>
            </a:pPr>
            <a:r>
              <a:rPr lang="en-US" dirty="0" err="1" smtClean="0"/>
              <a:t>writeln</a:t>
            </a:r>
            <a:r>
              <a:rPr lang="en-US" dirty="0" smtClean="0"/>
              <a:t>( ‘</a:t>
            </a:r>
            <a:r>
              <a:rPr lang="en-US" baseline="30000" dirty="0" smtClean="0"/>
              <a:t> </a:t>
            </a:r>
            <a:r>
              <a:rPr lang="en-US" dirty="0" smtClean="0"/>
              <a:t>input a(‘.j.’ ) ‘);</a:t>
            </a:r>
            <a:r>
              <a:rPr lang="en-US" dirty="0" err="1" smtClean="0"/>
              <a:t>readIn</a:t>
            </a:r>
            <a:r>
              <a:rPr lang="en-US" dirty="0" smtClean="0"/>
              <a:t> (a [ </a:t>
            </a:r>
            <a:r>
              <a:rPr lang="en-US" dirty="0" err="1" smtClean="0"/>
              <a:t>i</a:t>
            </a:r>
            <a:r>
              <a:rPr lang="en-US" dirty="0" smtClean="0"/>
              <a:t> ] );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end ;</a:t>
            </a:r>
            <a:endParaRPr lang="ru-RU" dirty="0" smtClean="0"/>
          </a:p>
          <a:p>
            <a:pPr>
              <a:buNone/>
            </a:pPr>
            <a:r>
              <a:rPr lang="en-US" dirty="0" err="1" smtClean="0"/>
              <a:t>numax</a:t>
            </a:r>
            <a:r>
              <a:rPr lang="en-US" dirty="0" smtClean="0"/>
              <a:t>: = 1; </a:t>
            </a:r>
            <a:r>
              <a:rPr lang="en-US" dirty="0" err="1" smtClean="0"/>
              <a:t>numin</a:t>
            </a:r>
            <a:r>
              <a:rPr lang="en-US" dirty="0" smtClean="0"/>
              <a:t> : = 1;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: </a:t>
            </a:r>
            <a:r>
              <a:rPr lang="en-US" i="1" dirty="0" smtClean="0"/>
              <a:t>=2</a:t>
            </a:r>
            <a:r>
              <a:rPr lang="en-US" dirty="0" smtClean="0"/>
              <a:t> to n do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begin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if a[ </a:t>
            </a:r>
            <a:r>
              <a:rPr lang="en-US" dirty="0" err="1" smtClean="0"/>
              <a:t>i</a:t>
            </a:r>
            <a:r>
              <a:rPr lang="en-US" dirty="0" smtClean="0"/>
              <a:t> ]&gt; a[</a:t>
            </a:r>
            <a:r>
              <a:rPr lang="en-US" dirty="0" err="1" smtClean="0"/>
              <a:t>numax</a:t>
            </a:r>
            <a:r>
              <a:rPr lang="en-US" dirty="0" smtClean="0"/>
              <a:t>] then </a:t>
            </a:r>
            <a:r>
              <a:rPr lang="en-US" dirty="0" err="1" smtClean="0"/>
              <a:t>numax</a:t>
            </a:r>
            <a:r>
              <a:rPr lang="en-US" dirty="0" smtClean="0"/>
              <a:t>:=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if a[ </a:t>
            </a:r>
            <a:r>
              <a:rPr lang="en-US" dirty="0" err="1" smtClean="0"/>
              <a:t>i</a:t>
            </a:r>
            <a:r>
              <a:rPr lang="en-US" dirty="0" smtClean="0"/>
              <a:t> ]&lt; a[</a:t>
            </a:r>
            <a:r>
              <a:rPr lang="en-US" dirty="0" err="1" smtClean="0"/>
              <a:t>numin</a:t>
            </a:r>
            <a:r>
              <a:rPr lang="en-US" dirty="0" smtClean="0"/>
              <a:t>] then </a:t>
            </a:r>
            <a:r>
              <a:rPr lang="en-US" dirty="0" err="1" smtClean="0"/>
              <a:t>numin</a:t>
            </a:r>
            <a:r>
              <a:rPr lang="en-US" dirty="0" smtClean="0"/>
              <a:t> :=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end;</a:t>
            </a:r>
            <a:endParaRPr lang="ru-RU" dirty="0" smtClean="0"/>
          </a:p>
          <a:p>
            <a:pPr>
              <a:buNone/>
            </a:pPr>
            <a:r>
              <a:rPr lang="en-US" dirty="0" err="1" smtClean="0"/>
              <a:t>writeln</a:t>
            </a:r>
            <a:r>
              <a:rPr lang="en-US" dirty="0" smtClean="0"/>
              <a:t>(' max{a(</a:t>
            </a:r>
            <a:r>
              <a:rPr lang="en-US" dirty="0" err="1" smtClean="0"/>
              <a:t>i</a:t>
            </a:r>
            <a:r>
              <a:rPr lang="en-US" dirty="0" smtClean="0"/>
              <a:t>)}=’,a[</a:t>
            </a:r>
            <a:r>
              <a:rPr lang="en-US" dirty="0" err="1" smtClean="0"/>
              <a:t>numax</a:t>
            </a:r>
            <a:r>
              <a:rPr lang="en-US" dirty="0" smtClean="0"/>
              <a:t>],’ min{a(</a:t>
            </a:r>
            <a:r>
              <a:rPr lang="en-US" dirty="0" err="1" smtClean="0"/>
              <a:t>i</a:t>
            </a:r>
            <a:r>
              <a:rPr lang="en-US" dirty="0" smtClean="0"/>
              <a:t>)}=’ ,a[</a:t>
            </a:r>
            <a:r>
              <a:rPr lang="en-US" dirty="0" err="1" smtClean="0"/>
              <a:t>numin</a:t>
            </a:r>
            <a:r>
              <a:rPr lang="en-US" dirty="0" smtClean="0"/>
              <a:t>]);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end.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42942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err="1" smtClean="0"/>
              <a:t>Си</a:t>
            </a:r>
            <a:r>
              <a:rPr lang="en-US" b="1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  # include&lt;</a:t>
            </a:r>
            <a:r>
              <a:rPr lang="en-US" dirty="0" err="1" smtClean="0"/>
              <a:t>stdio</a:t>
            </a:r>
            <a:r>
              <a:rPr lang="en-US" dirty="0" smtClean="0"/>
              <a:t>. h &gt;</a:t>
            </a:r>
            <a:endParaRPr lang="ru-RU" dirty="0" smtClean="0"/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n , </a:t>
            </a:r>
            <a:r>
              <a:rPr lang="en-US" dirty="0" err="1" smtClean="0"/>
              <a:t>i</a:t>
            </a:r>
            <a:r>
              <a:rPr lang="en-US" dirty="0" smtClean="0"/>
              <a:t> ,</a:t>
            </a:r>
            <a:r>
              <a:rPr lang="en-US" dirty="0" err="1" smtClean="0"/>
              <a:t>numax,numnin</a:t>
            </a:r>
            <a:r>
              <a:rPr lang="en-US" dirty="0" smtClean="0"/>
              <a:t> ;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float, a[100];     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main( )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{                   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printf</a:t>
            </a:r>
            <a:r>
              <a:rPr lang="en-US" dirty="0" smtClean="0"/>
              <a:t>("input n\n" ) ;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scanf</a:t>
            </a:r>
            <a:r>
              <a:rPr lang="en-US" dirty="0" smtClean="0"/>
              <a:t>(</a:t>
            </a:r>
            <a:r>
              <a:rPr lang="en-US" i="1" dirty="0" smtClean="0"/>
              <a:t>" %</a:t>
            </a:r>
            <a:r>
              <a:rPr lang="en-US" dirty="0" smtClean="0"/>
              <a:t>g </a:t>
            </a:r>
            <a:r>
              <a:rPr lang="en-US" i="1" dirty="0" smtClean="0"/>
              <a:t>"</a:t>
            </a:r>
            <a:r>
              <a:rPr lang="en-US" b="1" dirty="0" smtClean="0"/>
              <a:t>,</a:t>
            </a:r>
            <a:r>
              <a:rPr lang="en-US" dirty="0" smtClean="0"/>
              <a:t> &amp;n );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for(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&lt;n;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{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printf</a:t>
            </a:r>
            <a:r>
              <a:rPr lang="en-US" dirty="0" smtClean="0"/>
              <a:t>("input a(%d)\n", </a:t>
            </a:r>
            <a:r>
              <a:rPr lang="en-US" dirty="0" err="1" smtClean="0"/>
              <a:t>i</a:t>
            </a:r>
            <a:r>
              <a:rPr lang="en-US" dirty="0" smtClean="0"/>
              <a:t> ); </a:t>
            </a:r>
            <a:r>
              <a:rPr lang="en-US" dirty="0" err="1" smtClean="0"/>
              <a:t>scanf</a:t>
            </a:r>
            <a:r>
              <a:rPr lang="en-US" dirty="0" smtClean="0"/>
              <a:t>("%</a:t>
            </a:r>
            <a:r>
              <a:rPr lang="en-US" dirty="0" err="1" smtClean="0"/>
              <a:t>g",&amp;a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 ]);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}</a:t>
            </a:r>
            <a:endParaRPr lang="ru-RU" dirty="0" smtClean="0"/>
          </a:p>
          <a:p>
            <a:pPr>
              <a:buNone/>
            </a:pPr>
            <a:r>
              <a:rPr lang="en-US" dirty="0" err="1" smtClean="0"/>
              <a:t>numax</a:t>
            </a:r>
            <a:r>
              <a:rPr lang="en-US" dirty="0" smtClean="0"/>
              <a:t>=</a:t>
            </a:r>
            <a:r>
              <a:rPr lang="en-US" dirty="0" err="1" smtClean="0"/>
              <a:t>numin</a:t>
            </a:r>
            <a:r>
              <a:rPr lang="en-US" dirty="0" smtClean="0"/>
              <a:t>=0;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for( </a:t>
            </a:r>
            <a:r>
              <a:rPr lang="en-US" dirty="0" err="1" smtClean="0"/>
              <a:t>i</a:t>
            </a:r>
            <a:r>
              <a:rPr lang="en-US" dirty="0" smtClean="0"/>
              <a:t>=1;i&lt;</a:t>
            </a:r>
            <a:r>
              <a:rPr lang="en-US" dirty="0" err="1" smtClean="0"/>
              <a:t>n;i</a:t>
            </a:r>
            <a:r>
              <a:rPr lang="en-US" dirty="0" smtClean="0"/>
              <a:t>++)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{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 if (a[ </a:t>
            </a:r>
            <a:r>
              <a:rPr lang="en-US" dirty="0" err="1" smtClean="0"/>
              <a:t>i</a:t>
            </a:r>
            <a:r>
              <a:rPr lang="en-US" dirty="0" smtClean="0"/>
              <a:t> ] </a:t>
            </a:r>
            <a:r>
              <a:rPr lang="en-US" i="1" dirty="0" smtClean="0"/>
              <a:t>&gt;</a:t>
            </a:r>
            <a:r>
              <a:rPr lang="en-US" dirty="0" smtClean="0"/>
              <a:t> a[</a:t>
            </a:r>
            <a:r>
              <a:rPr lang="en-US" dirty="0" err="1" smtClean="0"/>
              <a:t>numax</a:t>
            </a:r>
            <a:r>
              <a:rPr lang="en-US" dirty="0" smtClean="0"/>
              <a:t>])</a:t>
            </a:r>
            <a:r>
              <a:rPr lang="en-US" dirty="0" err="1" smtClean="0"/>
              <a:t>numax</a:t>
            </a:r>
            <a:r>
              <a:rPr lang="en-US" dirty="0" smtClean="0"/>
              <a:t>=</a:t>
            </a:r>
            <a:r>
              <a:rPr lang="en-US" dirty="0" err="1" smtClean="0"/>
              <a:t>i</a:t>
            </a:r>
            <a:r>
              <a:rPr lang="en-US" dirty="0" smtClean="0"/>
              <a:t> 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 if (a[ </a:t>
            </a:r>
            <a:r>
              <a:rPr lang="en-US" dirty="0" err="1" smtClean="0"/>
              <a:t>i</a:t>
            </a:r>
            <a:r>
              <a:rPr lang="en-US" dirty="0" smtClean="0"/>
              <a:t> ] &lt; a[</a:t>
            </a:r>
            <a:r>
              <a:rPr lang="en-US" dirty="0" err="1" smtClean="0"/>
              <a:t>numin</a:t>
            </a:r>
            <a:r>
              <a:rPr lang="en-US" dirty="0" smtClean="0"/>
              <a:t>] )</a:t>
            </a:r>
            <a:r>
              <a:rPr lang="en-US" dirty="0" err="1" smtClean="0"/>
              <a:t>numin</a:t>
            </a:r>
            <a:r>
              <a:rPr lang="en-US" dirty="0" smtClean="0"/>
              <a:t>=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ru-RU" dirty="0" smtClean="0"/>
          </a:p>
          <a:p>
            <a:pPr>
              <a:buNone/>
            </a:pPr>
            <a:r>
              <a:rPr lang="en-US" dirty="0" err="1" smtClean="0"/>
              <a:t>printf</a:t>
            </a:r>
            <a:r>
              <a:rPr lang="en-US" dirty="0" smtClean="0"/>
              <a:t>( "max{a( </a:t>
            </a:r>
            <a:r>
              <a:rPr lang="en-US" dirty="0" err="1" smtClean="0"/>
              <a:t>i</a:t>
            </a:r>
            <a:r>
              <a:rPr lang="en-US" dirty="0" smtClean="0"/>
              <a:t> ) }=%g  min{a( </a:t>
            </a:r>
            <a:r>
              <a:rPr lang="en-US" dirty="0" err="1" smtClean="0"/>
              <a:t>i</a:t>
            </a:r>
            <a:r>
              <a:rPr lang="en-US" dirty="0" smtClean="0"/>
              <a:t>)}=%g</a:t>
            </a:r>
            <a:r>
              <a:rPr lang="en-US" i="1" dirty="0" smtClean="0"/>
              <a:t>"</a:t>
            </a:r>
            <a:r>
              <a:rPr lang="en-US" dirty="0" smtClean="0"/>
              <a:t> ,a[</a:t>
            </a:r>
            <a:r>
              <a:rPr lang="en-US" dirty="0" err="1" smtClean="0"/>
              <a:t>numax</a:t>
            </a:r>
            <a:r>
              <a:rPr lang="en-US" dirty="0" smtClean="0"/>
              <a:t>] ,a[</a:t>
            </a:r>
            <a:r>
              <a:rPr lang="en-US" dirty="0" err="1" smtClean="0"/>
              <a:t>numin</a:t>
            </a:r>
            <a:r>
              <a:rPr lang="en-US" dirty="0" smtClean="0"/>
              <a:t>] ) 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}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7229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Среди основных причин, стимулирующих развитие языков программирования, следует отметить следующие:</a:t>
            </a:r>
          </a:p>
          <a:p>
            <a:r>
              <a:rPr lang="ru-RU" dirty="0" smtClean="0"/>
              <a:t>необходимость повышения эффективности труда программистов, уменьшение уровня абстрагирования – приближение методов программирования к приложениям;</a:t>
            </a:r>
          </a:p>
          <a:p>
            <a:r>
              <a:rPr lang="ru-RU" dirty="0" smtClean="0"/>
              <a:t>развитие приложений – внедрение компьютеров в самые различные сферы человеческой деятельности;</a:t>
            </a:r>
          </a:p>
          <a:p>
            <a:r>
              <a:rPr lang="ru-RU" dirty="0" smtClean="0"/>
              <a:t>значительное увеличение ресурсов компьютеров и их производительности;</a:t>
            </a:r>
          </a:p>
          <a:p>
            <a:r>
              <a:rPr lang="ru-RU" dirty="0" smtClean="0"/>
              <a:t>нарастающее увеличение сложности и размерности задач, решаемых на компьютерах.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Рассмотренные средства составляют начальный уровень программирования, основная идея которого характеризуется как</a:t>
            </a:r>
            <a:r>
              <a:rPr lang="ru-RU" b="1" dirty="0" smtClean="0"/>
              <a:t> </a:t>
            </a:r>
            <a:r>
              <a:rPr lang="ru-RU" i="1" dirty="0" smtClean="0"/>
              <a:t>хаотическое </a:t>
            </a:r>
            <a:r>
              <a:rPr lang="ru-RU" i="1" dirty="0" smtClean="0"/>
              <a:t>программирование</a:t>
            </a:r>
            <a:endParaRPr lang="en-US" i="1" dirty="0" smtClean="0"/>
          </a:p>
          <a:p>
            <a:r>
              <a:rPr lang="ru-RU" dirty="0" smtClean="0"/>
              <a:t>Увеличение размеров программ довольно быстро выявило ограниченность этого подхода, связанного с невозможностью распараллеливания работы между программистами и сложностью диагностики ошибок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Первый шаг в решении этой задачи был сделан разработчиками Фортрана, что связано с развитием так называемого процедурно-ориентированного, или модульного, программирования. </a:t>
            </a:r>
            <a:endParaRPr lang="en-US" dirty="0" smtClean="0"/>
          </a:p>
          <a:p>
            <a:r>
              <a:rPr lang="ru-RU" dirty="0" smtClean="0"/>
              <a:t>Программу можно составлять из отдельных автономных функциональных модулей, транслируемых независимо, которые могут вызываться многократно и использоваться различными программами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8501122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0085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На первом этапе такие модули в объектном виде включались в виде внутренних библиотек в транслятор языка и подключались на уровне компоновки в исполнимую программу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Такой подход позволяет:</a:t>
            </a:r>
          </a:p>
          <a:p>
            <a:r>
              <a:rPr lang="ru-RU" dirty="0" smtClean="0"/>
              <a:t>1) сократить текст основной программы путем включения дополнительных (внешних) модулей на уровне компоновки (иногда многократного включения одних и тех же модулей на различных фазах выполнения программы);</a:t>
            </a:r>
          </a:p>
          <a:p>
            <a:r>
              <a:rPr lang="ru-RU" dirty="0" smtClean="0"/>
              <a:t>2) распараллеливать выполнение проекта, распределяя работу между программистами;</a:t>
            </a:r>
          </a:p>
          <a:p>
            <a:r>
              <a:rPr lang="ru-RU" dirty="0" smtClean="0"/>
              <a:t>3) структурировать программу, облегчая ее тестирование и поиск ошибок.</a:t>
            </a:r>
          </a:p>
          <a:p>
            <a:r>
              <a:rPr lang="ru-RU" dirty="0" smtClean="0"/>
              <a:t>Этот подход при проектировании сложных систем называется </a:t>
            </a:r>
            <a:r>
              <a:rPr lang="ru-RU" i="1" dirty="0" smtClean="0"/>
              <a:t>восходящим проектированием</a:t>
            </a:r>
            <a:r>
              <a:rPr lang="ru-RU" dirty="0" smtClean="0"/>
              <a:t> (или проектированием снизу вверх). </a:t>
            </a:r>
            <a:endParaRPr lang="en-US" dirty="0" smtClean="0"/>
          </a:p>
          <a:p>
            <a:r>
              <a:rPr lang="ru-RU" dirty="0" smtClean="0"/>
              <a:t>Фортран включает три структуры, использующие указанные принципы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Первой структурой является оператор </a:t>
            </a:r>
            <a:r>
              <a:rPr lang="ru-RU" dirty="0" smtClean="0"/>
              <a:t>функции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4294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Name</a:t>
            </a:r>
            <a:r>
              <a:rPr lang="ru-RU" dirty="0" smtClean="0"/>
              <a:t>(</a:t>
            </a:r>
            <a:r>
              <a:rPr lang="en-US" dirty="0" err="1" smtClean="0"/>
              <a:t>arg</a:t>
            </a:r>
            <a:r>
              <a:rPr lang="ru-RU" dirty="0" smtClean="0"/>
              <a:t>) = </a:t>
            </a:r>
            <a:r>
              <a:rPr lang="en-US" dirty="0" smtClean="0"/>
              <a:t>EXPRESSION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dirty="0" smtClean="0"/>
              <a:t>Name</a:t>
            </a:r>
            <a:r>
              <a:rPr lang="ru-RU" dirty="0" smtClean="0"/>
              <a:t> – имя оператора функции; </a:t>
            </a:r>
            <a:r>
              <a:rPr lang="en-US" dirty="0" err="1" smtClean="0"/>
              <a:t>arg</a:t>
            </a:r>
            <a:r>
              <a:rPr lang="ru-RU" dirty="0" smtClean="0"/>
              <a:t> – список формальных параметров; </a:t>
            </a:r>
            <a:r>
              <a:rPr lang="en-US" dirty="0" smtClean="0"/>
              <a:t>EXPRESSION</a:t>
            </a:r>
            <a:r>
              <a:rPr lang="ru-RU" dirty="0" smtClean="0"/>
              <a:t> – само выражение</a:t>
            </a:r>
            <a:r>
              <a:rPr lang="ru-RU" dirty="0" smtClean="0"/>
              <a:t>.</a:t>
            </a:r>
            <a:endParaRPr lang="en-US" dirty="0" smtClean="0"/>
          </a:p>
          <a:p>
            <a:pPr algn="ctr"/>
            <a:r>
              <a:rPr lang="ru-RU" dirty="0" smtClean="0"/>
              <a:t>ах</a:t>
            </a:r>
            <a:r>
              <a:rPr lang="en-US" baseline="30000" dirty="0" smtClean="0"/>
              <a:t>2</a:t>
            </a:r>
            <a:r>
              <a:rPr lang="en-US" dirty="0" smtClean="0"/>
              <a:t> + by</a:t>
            </a:r>
            <a:r>
              <a:rPr lang="en-US" baseline="30000" dirty="0" smtClean="0"/>
              <a:t>2</a:t>
            </a:r>
            <a:r>
              <a:rPr lang="en-US" dirty="0" smtClean="0"/>
              <a:t> + </a:t>
            </a:r>
            <a:r>
              <a:rPr lang="en-US" dirty="0" err="1" smtClean="0"/>
              <a:t>cxy</a:t>
            </a:r>
            <a:r>
              <a:rPr lang="en-US" dirty="0" smtClean="0"/>
              <a:t> + d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Его можно оформить, как оператор функцию.</a:t>
            </a:r>
          </a:p>
          <a:p>
            <a:pPr algn="ctr">
              <a:buNone/>
            </a:pPr>
            <a:r>
              <a:rPr lang="en-US" dirty="0" smtClean="0"/>
              <a:t>QUAD(X,Y)=A*X**2+B*Y**</a:t>
            </a:r>
            <a:r>
              <a:rPr lang="en-US" dirty="0" smtClean="0"/>
              <a:t>2+C*X*Y+D</a:t>
            </a:r>
          </a:p>
          <a:p>
            <a:r>
              <a:rPr lang="en-US" dirty="0" smtClean="0"/>
              <a:t>RESULT=X4+200*QUAD(X1,Y1)+300*QUAD(X2,Y2)+400*QUAD(X3,Y3)</a:t>
            </a:r>
            <a:endParaRPr lang="ru-RU" dirty="0" smtClean="0"/>
          </a:p>
          <a:p>
            <a:r>
              <a:rPr lang="ru-RU" dirty="0" smtClean="0"/>
              <a:t>Однако если вычислительная процедура занимает несколько строчек, то необходимо применять другие методы.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15436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8643998" cy="6500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407196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Характерной особенностью подпрограммы функции является то, что она вычисляет единственное значение и возвращает управление в вызывающую ее программу вместе с этим значением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В подпрограммах типа </a:t>
            </a:r>
            <a:r>
              <a:rPr lang="en-US" dirty="0" smtClean="0"/>
              <a:t>SUBROUTINE</a:t>
            </a:r>
            <a:r>
              <a:rPr lang="ru-RU" dirty="0" smtClean="0"/>
              <a:t> снимается ограничение подпрограммы функции, которая обеспечивает единственный результат, присваиваемый имени функции</a:t>
            </a:r>
            <a:r>
              <a:rPr lang="ru-RU" dirty="0" smtClean="0"/>
              <a:t>.</a:t>
            </a:r>
            <a:endParaRPr lang="en-US" dirty="0" smtClean="0"/>
          </a:p>
          <a:p>
            <a:endParaRPr lang="ru-RU" dirty="0"/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429132"/>
            <a:ext cx="7715304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635798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где </a:t>
            </a:r>
            <a:r>
              <a:rPr lang="en-US" dirty="0" smtClean="0"/>
              <a:t>SUBROUTINE</a:t>
            </a:r>
            <a:r>
              <a:rPr lang="ru-RU" dirty="0" smtClean="0"/>
              <a:t> – ключевое слово; </a:t>
            </a:r>
            <a:r>
              <a:rPr lang="en-US" dirty="0" smtClean="0"/>
              <a:t>S</a:t>
            </a:r>
            <a:r>
              <a:rPr lang="ru-RU" dirty="0" smtClean="0"/>
              <a:t> – имя подпрограммы (не имеет типа и никак не связано с входными и выходными параметрами); </a:t>
            </a:r>
            <a:r>
              <a:rPr lang="en-US" dirty="0" smtClean="0"/>
              <a:t>a</a:t>
            </a:r>
            <a:r>
              <a:rPr lang="ru-RU" baseline="-25000" dirty="0" smtClean="0"/>
              <a:t>1</a:t>
            </a:r>
            <a:r>
              <a:rPr lang="ru-RU" dirty="0" smtClean="0"/>
              <a:t>,</a:t>
            </a:r>
            <a:r>
              <a:rPr lang="en-US" dirty="0" smtClean="0"/>
              <a:t>a</a:t>
            </a:r>
            <a:r>
              <a:rPr lang="ru-RU" baseline="-25000" dirty="0" smtClean="0"/>
              <a:t>2</a:t>
            </a:r>
            <a:r>
              <a:rPr lang="ru-RU" dirty="0" smtClean="0"/>
              <a:t>, …, </a:t>
            </a:r>
            <a:r>
              <a:rPr lang="en-US" dirty="0" smtClean="0"/>
              <a:t>a</a:t>
            </a:r>
            <a:r>
              <a:rPr lang="en-US" baseline="-25000" dirty="0" smtClean="0"/>
              <a:t>n</a:t>
            </a:r>
            <a:r>
              <a:rPr lang="ru-RU" dirty="0" smtClean="0"/>
              <a:t> – формальные параметры, используемые при работе подпрограммы, включая и выходные параметры (результаты вычислений). Формальные и фактические параметры должны быть согласованы между собой (так же, как и в подпрограмме функции) по типу, количеству и порядку следования</a:t>
            </a:r>
            <a:r>
              <a:rPr lang="ru-RU" dirty="0" smtClean="0"/>
              <a:t>.</a:t>
            </a:r>
            <a:endParaRPr lang="en-US" dirty="0" smtClean="0"/>
          </a:p>
          <a:p>
            <a:pPr algn="ctr">
              <a:buNone/>
            </a:pPr>
            <a:r>
              <a:rPr lang="ru-RU" dirty="0" smtClean="0"/>
              <a:t>В качестве примера использования </a:t>
            </a:r>
            <a:r>
              <a:rPr lang="en-US" dirty="0" smtClean="0"/>
              <a:t>SUBROUTINE</a:t>
            </a:r>
            <a:r>
              <a:rPr lang="ru-RU" dirty="0" smtClean="0"/>
              <a:t> рассмотрим математический алгоритм перемножения матрицы на вектор.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en-US" dirty="0" smtClean="0"/>
              <a:t>SUBROUTINE MATRIX(A,X,Y,N)</a:t>
            </a:r>
            <a:endParaRPr lang="ru-RU" dirty="0" smtClean="0"/>
          </a:p>
          <a:p>
            <a:pPr algn="ctr">
              <a:buNone/>
            </a:pPr>
            <a:r>
              <a:rPr lang="en-US" dirty="0" smtClean="0"/>
              <a:t>		       DIMENSION F(50,50),X(50),Y(50)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DQ </a:t>
            </a:r>
            <a:r>
              <a:rPr lang="en-US" dirty="0" smtClean="0"/>
              <a:t>2 I=1,N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smtClean="0"/>
              <a:t>s=0.0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 DQ1 </a:t>
            </a:r>
            <a:r>
              <a:rPr lang="en-US" dirty="0" smtClean="0"/>
              <a:t>I=1,N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/>
              <a:t>   s=</a:t>
            </a:r>
            <a:r>
              <a:rPr lang="en-US" dirty="0" err="1" smtClean="0"/>
              <a:t>s+A</a:t>
            </a:r>
            <a:r>
              <a:rPr lang="en-US" dirty="0" smtClean="0"/>
              <a:t>(I,J</a:t>
            </a:r>
            <a:r>
              <a:rPr lang="en-US" dirty="0" smtClean="0"/>
              <a:t>)*X(j)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/>
              <a:t>   Y(I</a:t>
            </a:r>
            <a:r>
              <a:rPr lang="en-US" dirty="0" smtClean="0"/>
              <a:t>)=</a:t>
            </a:r>
            <a:r>
              <a:rPr lang="en-US" dirty="0" smtClean="0"/>
              <a:t>s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RETURN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/>
              <a:t>END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715436" cy="650085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Вызов подпрограммы </a:t>
            </a:r>
            <a:r>
              <a:rPr lang="en-US" dirty="0" smtClean="0"/>
              <a:t>SUBROUTINE</a:t>
            </a:r>
            <a:r>
              <a:rPr lang="ru-RU" dirty="0" smtClean="0"/>
              <a:t> осуществляется </a:t>
            </a:r>
            <a:r>
              <a:rPr lang="ru-RU" dirty="0" smtClean="0"/>
              <a:t>следующим оператором:</a:t>
            </a:r>
          </a:p>
          <a:p>
            <a:pPr>
              <a:buNone/>
            </a:pPr>
            <a:r>
              <a:rPr lang="en-US" dirty="0" smtClean="0"/>
              <a:t>CALL(a</a:t>
            </a:r>
            <a:r>
              <a:rPr lang="en-US" baseline="-25000" dirty="0" smtClean="0"/>
              <a:t>1</a:t>
            </a:r>
            <a:r>
              <a:rPr lang="en-US" dirty="0" smtClean="0"/>
              <a:t>,a</a:t>
            </a:r>
            <a:r>
              <a:rPr lang="en-US" baseline="-25000" dirty="0" smtClean="0"/>
              <a:t>2</a:t>
            </a:r>
            <a:r>
              <a:rPr lang="en-US" dirty="0" smtClean="0"/>
              <a:t>, …, a</a:t>
            </a:r>
            <a:r>
              <a:rPr lang="en-US" baseline="-25000" dirty="0" smtClean="0"/>
              <a:t>n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Следующее направление в развитии языков программирования (парадигма программирования) обычно связывают с так называемым </a:t>
            </a:r>
            <a:r>
              <a:rPr lang="ru-RU" i="1" dirty="0" smtClean="0"/>
              <a:t>структурным программированием,</a:t>
            </a:r>
            <a:r>
              <a:rPr lang="ru-RU" dirty="0" smtClean="0"/>
              <a:t> причиной которого также явилось продолжающееся увеличение сложности разрабатываемых систем и увеличение их размера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Этот способ проектирования называется «</a:t>
            </a:r>
            <a:r>
              <a:rPr lang="ru-RU" i="1" dirty="0" smtClean="0"/>
              <a:t>проектирование сверху вниз</a:t>
            </a:r>
            <a:r>
              <a:rPr lang="ru-RU" dirty="0" smtClean="0"/>
              <a:t>» и на сегодняшний день является основным подходом к проектированию сложных технических систем</a:t>
            </a:r>
            <a:r>
              <a:rPr lang="ru-RU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1. При организации программы </a:t>
            </a:r>
            <a:r>
              <a:rPr lang="en-US" dirty="0" smtClean="0"/>
              <a:t>Pas</a:t>
            </a:r>
            <a:r>
              <a:rPr lang="ru-RU" dirty="0" smtClean="0"/>
              <a:t>с</a:t>
            </a:r>
            <a:r>
              <a:rPr lang="en-US" dirty="0" smtClean="0"/>
              <a:t>al</a:t>
            </a:r>
            <a:r>
              <a:rPr lang="ru-RU" dirty="0" smtClean="0"/>
              <a:t> придерживается более строгого подхода</a:t>
            </a:r>
            <a:r>
              <a:rPr lang="ru-RU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2. Включаются в текст программы структуры </a:t>
            </a:r>
            <a:r>
              <a:rPr lang="en-US" dirty="0" smtClean="0"/>
              <a:t>FUNCTION</a:t>
            </a:r>
            <a:r>
              <a:rPr lang="ru-RU" dirty="0" smtClean="0"/>
              <a:t> и </a:t>
            </a:r>
            <a:r>
              <a:rPr lang="en-US" dirty="0" smtClean="0"/>
              <a:t>PROCEDURE</a:t>
            </a:r>
            <a:r>
              <a:rPr lang="ru-RU" dirty="0" smtClean="0"/>
              <a:t>, функционально являющиеся полным аналогом </a:t>
            </a:r>
            <a:r>
              <a:rPr lang="en-US" dirty="0" smtClean="0"/>
              <a:t>FUNCTION</a:t>
            </a:r>
            <a:r>
              <a:rPr lang="ru-RU" dirty="0" smtClean="0"/>
              <a:t> и </a:t>
            </a:r>
            <a:r>
              <a:rPr lang="en-US" dirty="0" smtClean="0"/>
              <a:t>SUBROUTINE</a:t>
            </a:r>
            <a:r>
              <a:rPr lang="ru-RU" dirty="0" smtClean="0"/>
              <a:t>, но в отличие от Фортрана они являются внутренними подпрограммами, транслируемыми вместе с основной программой, и недоступны извне.</a:t>
            </a:r>
          </a:p>
          <a:p>
            <a:r>
              <a:rPr lang="ru-RU" dirty="0" smtClean="0"/>
              <a:t>3. Используются блочные конструкции </a:t>
            </a:r>
            <a:r>
              <a:rPr lang="en-US" dirty="0" smtClean="0"/>
              <a:t>begin</a:t>
            </a:r>
            <a:r>
              <a:rPr lang="ru-RU" dirty="0" smtClean="0"/>
              <a:t>…</a:t>
            </a:r>
            <a:r>
              <a:rPr lang="en-US" dirty="0" smtClean="0"/>
              <a:t>end</a:t>
            </a:r>
            <a:r>
              <a:rPr lang="ru-RU" dirty="0" smtClean="0"/>
              <a:t>, придающие автономность отдельным частям текста программы, продолжение выполнения которой возможно только после завершения выполнения участка, заключенного в эти скобочные конструкции.</a:t>
            </a:r>
          </a:p>
          <a:p>
            <a:r>
              <a:rPr lang="ru-RU" dirty="0" smtClean="0"/>
              <a:t>4. Применяются структурные составные операторы (циклические и ветвящиеся</a:t>
            </a:r>
            <a:r>
              <a:rPr lang="ru-RU" dirty="0" smtClean="0"/>
              <a:t>)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Концепция объектно-ориентированного программирования представляет современную парадигму традиционного программирования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Она </a:t>
            </a:r>
            <a:r>
              <a:rPr lang="ru-RU" dirty="0" smtClean="0"/>
              <a:t>является естественным продолжением хорошо известных принципов, которые уже давно внедрены на системном уровне. </a:t>
            </a:r>
            <a:endParaRPr lang="ru-RU" dirty="0" smtClean="0"/>
          </a:p>
          <a:p>
            <a:r>
              <a:rPr lang="ru-RU" dirty="0" smtClean="0"/>
              <a:t>В основе объектно-ориентированного программирования находится понятие </a:t>
            </a:r>
            <a:r>
              <a:rPr lang="ru-RU" dirty="0" smtClean="0"/>
              <a:t>абстракции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В определенном смысле любая программа высокого уровня является абстракцией, так как она абстрагируется от непосредственно исполнимой программы</a:t>
            </a:r>
            <a:r>
              <a:rPr lang="ru-RU" dirty="0" smtClean="0"/>
              <a:t>.</a:t>
            </a:r>
          </a:p>
          <a:p>
            <a:r>
              <a:rPr lang="ru-RU" i="1" dirty="0" smtClean="0"/>
              <a:t>Абстракция процесса</a:t>
            </a:r>
            <a:r>
              <a:rPr lang="ru-RU" dirty="0" smtClean="0"/>
              <a:t> – одно из наиболее старых понятий в области разработки языков программирования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Все подпрограммы являются абстракцией процессов, поскольку они определяют способ, с помощью которого программа устанавливает, что необходимо выполнить некоторый процесс без уточнения деталей того, как именно это можно сделать (т.е. сама реализация этого процесса скрыта от пользователя в вызывающей  ЦП программе).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3"/>
            <a:ext cx="8786874" cy="3357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3500438"/>
            <a:ext cx="8858312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715436" cy="657229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Абстракция процесса – ключевое понятие в программировании. Возможность абстрагироваться от многочисленных деталей алгоритма, который выполняется </a:t>
            </a:r>
            <a:r>
              <a:rPr lang="ru-RU" dirty="0" smtClean="0"/>
              <a:t>подпрограммой.</a:t>
            </a:r>
          </a:p>
          <a:p>
            <a:r>
              <a:rPr lang="ru-RU" dirty="0" smtClean="0"/>
              <a:t>Абстракция данных составляет основу (парадигму) информационно-ориентированного программирования (в противоположность процедурному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Появление абстракции данных связано с так называемой </a:t>
            </a:r>
            <a:r>
              <a:rPr lang="ru-RU" i="1" dirty="0" smtClean="0"/>
              <a:t>инкапсуляцией</a:t>
            </a:r>
            <a:r>
              <a:rPr lang="ru-RU" dirty="0" smtClean="0"/>
              <a:t> (скрытая </a:t>
            </a:r>
            <a:r>
              <a:rPr lang="ru-RU" dirty="0" smtClean="0"/>
              <a:t>реализация). </a:t>
            </a:r>
          </a:p>
          <a:p>
            <a:r>
              <a:rPr lang="ru-RU" dirty="0" smtClean="0"/>
              <a:t>В отличие от абстракции процесса, когда данные и методы, позволительные для их обработки, разделены (данные в главной программе, а методы в подпрограммах) и в процессе передачи очень часто возникают проблемы, инкапсуляция исключает эти трудности (поскольку ничего передавать не требуется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Объектно-ориентированные языки должны поддерживать три ключевых языковых свойства: абстрактные типы данных (которые уже обсуждались), наследование и динамическое связывание с так называемым </a:t>
            </a:r>
            <a:r>
              <a:rPr lang="ru-RU" dirty="0" smtClean="0"/>
              <a:t>полиморфизмом.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</p:spPr>
        <p:txBody>
          <a:bodyPr/>
          <a:lstStyle/>
          <a:p>
            <a:r>
              <a:rPr lang="ru-RU" b="1" dirty="0" smtClean="0"/>
              <a:t>Наследование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564360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объектно-ориентированном программировании часть, общая для набора похожих типов данных, выделяется в новый тип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Повторное использование разработанных программ является мощным средством повышения эффективности программирования и является сердцевиной объектно-ориентированного программирования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Абстрактные типы данных с похожими свойствами в объектно-ориентированных языках обычно называются </a:t>
            </a:r>
            <a:r>
              <a:rPr lang="ru-RU" i="1" dirty="0" smtClean="0"/>
              <a:t>классами</a:t>
            </a:r>
            <a:r>
              <a:rPr lang="ru-RU" dirty="0" smtClean="0"/>
              <a:t> (</a:t>
            </a:r>
            <a:r>
              <a:rPr lang="en-US" dirty="0" smtClean="0"/>
              <a:t>classes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Класс, который определяется через наследование от другого класса, называется </a:t>
            </a:r>
            <a:r>
              <a:rPr lang="ru-RU" i="1" dirty="0" smtClean="0"/>
              <a:t>производным классом </a:t>
            </a:r>
            <a:r>
              <a:rPr lang="ru-RU" dirty="0" smtClean="0"/>
              <a:t>(</a:t>
            </a:r>
            <a:r>
              <a:rPr lang="en-US" i="1" dirty="0" smtClean="0"/>
              <a:t>derived class</a:t>
            </a:r>
            <a:r>
              <a:rPr lang="ru-RU" dirty="0" smtClean="0"/>
              <a:t>) или </a:t>
            </a:r>
            <a:r>
              <a:rPr lang="ru-RU" i="1" dirty="0" smtClean="0"/>
              <a:t>подклассом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Класс, от которого производится новый класс, называется </a:t>
            </a:r>
            <a:r>
              <a:rPr lang="ru-RU" i="1" dirty="0" smtClean="0"/>
              <a:t>родительским классом </a:t>
            </a:r>
            <a:r>
              <a:rPr lang="ru-RU" dirty="0" smtClean="0"/>
              <a:t>(</a:t>
            </a:r>
            <a:r>
              <a:rPr lang="en-US" i="1" dirty="0" smtClean="0"/>
              <a:t>parent class</a:t>
            </a:r>
            <a:r>
              <a:rPr lang="ru-RU" dirty="0" smtClean="0"/>
              <a:t>), или </a:t>
            </a:r>
            <a:r>
              <a:rPr lang="ru-RU" i="1" dirty="0" smtClean="0"/>
              <a:t>суперклассом </a:t>
            </a:r>
            <a:r>
              <a:rPr lang="ru-RU" dirty="0" smtClean="0"/>
              <a:t>(</a:t>
            </a:r>
            <a:r>
              <a:rPr lang="en-US" i="1" dirty="0" smtClean="0"/>
              <a:t>super class</a:t>
            </a:r>
            <a:r>
              <a:rPr lang="ru-RU" dirty="0" smtClean="0"/>
              <a:t>)</a:t>
            </a:r>
            <a:r>
              <a:rPr lang="ru-RU" i="1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8929718" cy="650085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Программы, определяющие операции над объектами класса, называются </a:t>
            </a:r>
            <a:r>
              <a:rPr lang="ru-RU" i="1" dirty="0" smtClean="0"/>
              <a:t>методами </a:t>
            </a:r>
            <a:r>
              <a:rPr lang="ru-RU" dirty="0" smtClean="0"/>
              <a:t>(</a:t>
            </a:r>
            <a:r>
              <a:rPr lang="en-US" i="1" dirty="0" smtClean="0"/>
              <a:t>methods</a:t>
            </a:r>
            <a:r>
              <a:rPr lang="ru-RU" dirty="0" smtClean="0"/>
              <a:t>). Вызовы</a:t>
            </a:r>
            <a:r>
              <a:rPr lang="ru-RU" i="1" dirty="0" smtClean="0"/>
              <a:t> </a:t>
            </a:r>
            <a:r>
              <a:rPr lang="ru-RU" dirty="0" smtClean="0"/>
              <a:t>методов называются </a:t>
            </a:r>
            <a:r>
              <a:rPr lang="ru-RU" i="1" dirty="0" smtClean="0"/>
              <a:t>сообщениями </a:t>
            </a:r>
            <a:r>
              <a:rPr lang="ru-RU" dirty="0" smtClean="0"/>
              <a:t>(</a:t>
            </a:r>
            <a:r>
              <a:rPr lang="en-US" i="1" dirty="0" smtClean="0"/>
              <a:t>message</a:t>
            </a:r>
            <a:r>
              <a:rPr lang="ru-RU" dirty="0" smtClean="0"/>
              <a:t>)</a:t>
            </a:r>
            <a:r>
              <a:rPr lang="ru-RU" i="1" dirty="0" smtClean="0"/>
              <a:t>. </a:t>
            </a:r>
            <a:r>
              <a:rPr lang="ru-RU" dirty="0" smtClean="0"/>
              <a:t>Весь набор методов объекта называется </a:t>
            </a:r>
            <a:r>
              <a:rPr lang="ru-RU" i="1" dirty="0" smtClean="0"/>
              <a:t>протоколом сообщений </a:t>
            </a:r>
            <a:r>
              <a:rPr lang="ru-RU" dirty="0" smtClean="0"/>
              <a:t>(</a:t>
            </a:r>
            <a:r>
              <a:rPr lang="en-US" i="1" dirty="0" smtClean="0"/>
              <a:t>message protocol</a:t>
            </a:r>
            <a:r>
              <a:rPr lang="ru-RU" dirty="0" smtClean="0"/>
              <a:t>), или </a:t>
            </a:r>
            <a:r>
              <a:rPr lang="ru-RU" i="1" dirty="0" smtClean="0"/>
              <a:t>интерфейсом сообщений</a:t>
            </a:r>
            <a:r>
              <a:rPr lang="ru-RU" dirty="0" smtClean="0"/>
              <a:t> объекта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И, наконец, третьим свойством объектно-ориентированного программирования является полиморфизм, который обеспечивается с помощью так называемого динамического связывания.</a:t>
            </a:r>
          </a:p>
          <a:p>
            <a:r>
              <a:rPr lang="ru-RU" i="1" dirty="0" smtClean="0"/>
              <a:t>Полиморфизм</a:t>
            </a:r>
            <a:r>
              <a:rPr lang="ru-RU" dirty="0" smtClean="0"/>
              <a:t> (многозначность сообщений, или их неоднозначность) – свойство, когда одинаковые сообщения по-разному понимаются разными объектами, в зависимости от их класса. Так, например, одно и тоже сообщение звездочки (*) вызывает совершенно разные методы применительно к целым, действительным, комплексным числам или операциям с матрицами</a:t>
            </a:r>
            <a:r>
              <a:rPr lang="ru-RU" dirty="0" smtClean="0"/>
              <a:t>.</a:t>
            </a:r>
          </a:p>
          <a:p>
            <a:r>
              <a:rPr lang="ru-RU" i="1" dirty="0" smtClean="0"/>
              <a:t>Связывание</a:t>
            </a:r>
            <a:r>
              <a:rPr lang="ru-RU" dirty="0" smtClean="0"/>
              <a:t> (</a:t>
            </a:r>
            <a:r>
              <a:rPr lang="en-US" i="1" dirty="0" smtClean="0"/>
              <a:t>binding</a:t>
            </a:r>
            <a:r>
              <a:rPr lang="ru-RU" dirty="0" smtClean="0"/>
              <a:t>) в общем смысле представляет собой процесс установления связи, аналогичной существующей между атрибутом и объектом или между операцией и символом. Связывание – важное понятие семантики языков программирования. Связывание называется </a:t>
            </a:r>
            <a:r>
              <a:rPr lang="ru-RU" i="1" dirty="0" smtClean="0"/>
              <a:t>статическим</a:t>
            </a:r>
            <a:r>
              <a:rPr lang="ru-RU" dirty="0" smtClean="0"/>
              <a:t> (</a:t>
            </a:r>
            <a:r>
              <a:rPr lang="en-US" i="1" dirty="0" smtClean="0"/>
              <a:t>static</a:t>
            </a:r>
            <a:r>
              <a:rPr lang="ru-RU" dirty="0" smtClean="0"/>
              <a:t>), если оно выполняется до выполнения программы и не меняется во время ее выполнения. Если связывание происходит во время выполнения программы или может меняться в ходе ее выполнения, то оно называется </a:t>
            </a:r>
            <a:r>
              <a:rPr lang="ru-RU" i="1" dirty="0" smtClean="0"/>
              <a:t>динамическим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0085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Применительно к объектам данных имеется в виду связывание типов данных и их методов. </a:t>
            </a:r>
            <a:endParaRPr lang="ru-RU" dirty="0" smtClean="0"/>
          </a:p>
          <a:p>
            <a:r>
              <a:rPr lang="ru-RU" dirty="0" smtClean="0"/>
              <a:t>При динамическом связывании в результирующем модуле проставляются лишь ссылки на код необходимых библиотечных функций, если код реально добавляется только при его исполнении и освобождает память после завершения его работы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Еще одно направление в развитии императивных языков связано с параллельным программированием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 smtClean="0"/>
              <a:t>последнее время необходимость в параллельном программировании приобретает массовый характер.</a:t>
            </a:r>
          </a:p>
          <a:p>
            <a:r>
              <a:rPr lang="ru-RU" dirty="0" smtClean="0"/>
              <a:t>Реализация распараллеливания процессов и задач возможна как с помощью средств операционных систем, прежде всего различных версий </a:t>
            </a:r>
            <a:r>
              <a:rPr lang="en-US" dirty="0" smtClean="0"/>
              <a:t>UNIX</a:t>
            </a:r>
            <a:r>
              <a:rPr lang="ru-RU" dirty="0" smtClean="0"/>
              <a:t>, так и с помощью функций императивных языков программирования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Так, появившийся в 1990 г. интерфейс </a:t>
            </a:r>
            <a:r>
              <a:rPr lang="en-US" dirty="0" smtClean="0"/>
              <a:t>MPI</a:t>
            </a:r>
            <a:r>
              <a:rPr lang="ru-RU" dirty="0" smtClean="0"/>
              <a:t> (</a:t>
            </a:r>
            <a:r>
              <a:rPr lang="en-US" dirty="0" smtClean="0"/>
              <a:t>Message Passing Interfere</a:t>
            </a:r>
            <a:r>
              <a:rPr lang="ru-RU" dirty="0" smtClean="0"/>
              <a:t>), ставший фактически стандартом для программирования систем с распределенной памятью, приобрел большую популярность и теперь с успехом используется также в системах с общей памятью и разнообразных смешанных вычислительных установках. Он представляет собой набор утилит </a:t>
            </a:r>
            <a:r>
              <a:rPr lang="ru-RU" dirty="0" smtClean="0"/>
              <a:t> (</a:t>
            </a:r>
            <a:r>
              <a:rPr lang="ru-RU" dirty="0" smtClean="0"/>
              <a:t>для языков </a:t>
            </a:r>
            <a:r>
              <a:rPr lang="en-US" dirty="0" smtClean="0"/>
              <a:t>C</a:t>
            </a:r>
            <a:r>
              <a:rPr lang="ru-RU" dirty="0" smtClean="0"/>
              <a:t>/</a:t>
            </a:r>
            <a:r>
              <a:rPr lang="en-US" dirty="0" smtClean="0"/>
              <a:t>C</a:t>
            </a:r>
            <a:r>
              <a:rPr lang="ru-RU" baseline="30000" dirty="0" smtClean="0"/>
              <a:t>++</a:t>
            </a:r>
            <a:r>
              <a:rPr lang="ru-RU" dirty="0" smtClean="0"/>
              <a:t>, </a:t>
            </a:r>
            <a:r>
              <a:rPr lang="en-US" dirty="0" smtClean="0"/>
              <a:t>FORTRAN</a:t>
            </a:r>
            <a:r>
              <a:rPr lang="ru-RU" dirty="0" smtClean="0"/>
              <a:t>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50085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Все языки, о которых говорилось выше, можно определить как процедурные (или предписывающие).</a:t>
            </a:r>
          </a:p>
          <a:p>
            <a:r>
              <a:rPr lang="ru-RU" dirty="0" smtClean="0"/>
              <a:t>Стремление подняться на новый более высокий уровень программирования и приблизиться к приложениям связано с так называемыми непроцедурными или описательными языками, которые можно назвать языками сверхвысокого уровня, и они приобретают все большее значение.</a:t>
            </a:r>
          </a:p>
          <a:p>
            <a:r>
              <a:rPr lang="ru-RU" dirty="0" smtClean="0"/>
              <a:t>Одним из разновидностей таких языков является Пролог </a:t>
            </a:r>
            <a:r>
              <a:rPr lang="en-US" dirty="0" smtClean="0"/>
              <a:t>PRO</a:t>
            </a:r>
            <a:r>
              <a:rPr lang="ru-RU" dirty="0" smtClean="0"/>
              <a:t>(</a:t>
            </a:r>
            <a:r>
              <a:rPr lang="en-US" dirty="0" err="1" smtClean="0"/>
              <a:t>gramming</a:t>
            </a:r>
            <a:r>
              <a:rPr lang="ru-RU" dirty="0" smtClean="0"/>
              <a:t>) </a:t>
            </a:r>
            <a:r>
              <a:rPr lang="en-US" dirty="0" smtClean="0"/>
              <a:t>in LOG</a:t>
            </a:r>
            <a:r>
              <a:rPr lang="ru-RU" dirty="0" smtClean="0"/>
              <a:t>(</a:t>
            </a:r>
            <a:r>
              <a:rPr lang="en-US" dirty="0" err="1" smtClean="0"/>
              <a:t>ic</a:t>
            </a:r>
            <a:r>
              <a:rPr lang="ru-RU" dirty="0" smtClean="0"/>
              <a:t>), представляющий собой усовершенствование языка Лисп (</a:t>
            </a:r>
            <a:r>
              <a:rPr lang="en-US" dirty="0" smtClean="0"/>
              <a:t>LISP</a:t>
            </a:r>
            <a:r>
              <a:rPr lang="ru-RU" dirty="0" smtClean="0"/>
              <a:t> – </a:t>
            </a:r>
            <a:r>
              <a:rPr lang="en-US" dirty="0" smtClean="0"/>
              <a:t>L</a:t>
            </a:r>
            <a:r>
              <a:rPr lang="ru-RU" dirty="0" smtClean="0"/>
              <a:t>(</a:t>
            </a:r>
            <a:r>
              <a:rPr lang="en-US" dirty="0" err="1" smtClean="0"/>
              <a:t>ist</a:t>
            </a:r>
            <a:r>
              <a:rPr lang="ru-RU" dirty="0" smtClean="0"/>
              <a:t>) </a:t>
            </a:r>
            <a:r>
              <a:rPr lang="en-US" dirty="0" smtClean="0"/>
              <a:t>I</a:t>
            </a:r>
            <a:r>
              <a:rPr lang="ru-RU" dirty="0" smtClean="0"/>
              <a:t>(</a:t>
            </a:r>
            <a:r>
              <a:rPr lang="en-US" dirty="0" err="1" smtClean="0"/>
              <a:t>nformation</a:t>
            </a:r>
            <a:r>
              <a:rPr lang="ru-RU" dirty="0" smtClean="0"/>
              <a:t>) </a:t>
            </a:r>
            <a:r>
              <a:rPr lang="en-US" dirty="0" smtClean="0"/>
              <a:t>S</a:t>
            </a:r>
            <a:r>
              <a:rPr lang="ru-RU" dirty="0" smtClean="0"/>
              <a:t>(</a:t>
            </a:r>
            <a:r>
              <a:rPr lang="en-US" dirty="0" err="1" smtClean="0"/>
              <a:t>ymbol</a:t>
            </a:r>
            <a:r>
              <a:rPr lang="ru-RU" dirty="0" smtClean="0"/>
              <a:t>)  </a:t>
            </a:r>
            <a:r>
              <a:rPr lang="en-US" dirty="0" smtClean="0"/>
              <a:t>P</a:t>
            </a:r>
            <a:r>
              <a:rPr lang="ru-RU" dirty="0" smtClean="0"/>
              <a:t>(</a:t>
            </a:r>
            <a:r>
              <a:rPr lang="en-US" dirty="0" err="1" smtClean="0"/>
              <a:t>rocessing</a:t>
            </a:r>
            <a:r>
              <a:rPr lang="ru-RU" dirty="0" smtClean="0"/>
              <a:t>))</a:t>
            </a:r>
          </a:p>
          <a:p>
            <a:r>
              <a:rPr lang="ru-RU" dirty="0" smtClean="0"/>
              <a:t>Некоторые из этих языков называют также дескриптивными.</a:t>
            </a:r>
          </a:p>
          <a:p>
            <a:r>
              <a:rPr lang="ru-RU" dirty="0" smtClean="0"/>
              <a:t>Другая тенденция в развитии языков программирования – рост интереса к системам записи, называе­мым объектно-ориентирован­ными языками</a:t>
            </a:r>
          </a:p>
          <a:p>
            <a:r>
              <a:rPr lang="ru-RU" dirty="0" smtClean="0"/>
              <a:t>. При всем многообразии языков широко используются лишь некоторые. От возникновения языка до его «успешной стандартизации» (стандартизация языков программирования проводится организацией </a:t>
            </a:r>
            <a:r>
              <a:rPr lang="en-US" dirty="0" smtClean="0"/>
              <a:t>ASNI</a:t>
            </a:r>
            <a:r>
              <a:rPr lang="ru-RU" dirty="0" smtClean="0"/>
              <a:t> – </a:t>
            </a:r>
            <a:r>
              <a:rPr lang="en-US" dirty="0" smtClean="0"/>
              <a:t>American Standard National Institute</a:t>
            </a:r>
            <a:r>
              <a:rPr lang="ru-RU" dirty="0" smtClean="0"/>
              <a:t>) проходит примерно 10 лет, поэтому программисты предпочитают старые языки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42942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Характерной тенденцией последнего времени в развитии традиционных языков высокого уровня является не столько создание новых языков, сколько включение новых функциональных возможностей в традиционные языки</a:t>
            </a:r>
          </a:p>
          <a:p>
            <a:r>
              <a:rPr lang="ru-RU" dirty="0" smtClean="0"/>
              <a:t>не существует самого лучшего языка программирования, так же как не существует самого лучшего естественного языка. Выбор языка определяется целями применения и индивидуальностью программиста. Как сказал король Карл </a:t>
            </a:r>
            <a:r>
              <a:rPr lang="en-US" dirty="0" smtClean="0"/>
              <a:t>V</a:t>
            </a:r>
            <a:r>
              <a:rPr lang="ru-RU" dirty="0" smtClean="0"/>
              <a:t> [17]: «Я разговариваю по-испански с богом, по-итальянски с женщинами, по-французски с мужчинами и по-немецки со своей лошадью».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2428892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Классификация и краткая характеристика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современных языков программирования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286280"/>
          </a:xfrm>
        </p:spPr>
        <p:txBody>
          <a:bodyPr/>
          <a:lstStyle/>
          <a:p>
            <a:r>
              <a:rPr lang="ru-RU" dirty="0" smtClean="0"/>
              <a:t>Все языки программирования можно сгруппировать по некоторым признакам в ряд подгрупп (с определенной степенью условности). На рис. 4.2 представлен один из вариантов такого разбиения.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8811209" cy="6572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50085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/>
              <a:t>Среди основных направлений специализации языков можно выделить следующие.</a:t>
            </a:r>
          </a:p>
          <a:p>
            <a:r>
              <a:rPr lang="ru-RU" i="1" dirty="0" smtClean="0"/>
              <a:t>Языки подготовки сценариев</a:t>
            </a:r>
            <a:r>
              <a:rPr lang="ru-RU" dirty="0" smtClean="0"/>
              <a:t>. Первый такой язык – </a:t>
            </a:r>
            <a:r>
              <a:rPr lang="en-US" dirty="0" err="1" smtClean="0"/>
              <a:t>Sh</a:t>
            </a:r>
            <a:r>
              <a:rPr lang="ru-RU" dirty="0" smtClean="0"/>
              <a:t> (</a:t>
            </a:r>
            <a:r>
              <a:rPr lang="en-US" dirty="0" smtClean="0"/>
              <a:t>Shell</a:t>
            </a:r>
            <a:r>
              <a:rPr lang="ru-RU" dirty="0" smtClean="0"/>
              <a:t> – оболочка)</a:t>
            </a:r>
          </a:p>
          <a:p>
            <a:r>
              <a:rPr lang="ru-RU" i="1" dirty="0" smtClean="0"/>
              <a:t>Программирование в среде </a:t>
            </a:r>
            <a:r>
              <a:rPr lang="en-US" i="1" dirty="0" smtClean="0"/>
              <a:t>Windows</a:t>
            </a:r>
            <a:r>
              <a:rPr lang="ru-RU" dirty="0" smtClean="0"/>
              <a:t>. Создание графических оболочек связано с такими инструментальными средствами, как </a:t>
            </a:r>
            <a:r>
              <a:rPr lang="en-US" dirty="0" smtClean="0"/>
              <a:t>Turbo Vision</a:t>
            </a:r>
            <a:r>
              <a:rPr lang="ru-RU" dirty="0" smtClean="0"/>
              <a:t>, </a:t>
            </a:r>
            <a:r>
              <a:rPr lang="en-US" dirty="0" smtClean="0"/>
              <a:t>VB</a:t>
            </a:r>
            <a:r>
              <a:rPr lang="ru-RU" dirty="0" smtClean="0"/>
              <a:t>, </a:t>
            </a:r>
            <a:r>
              <a:rPr lang="en-US" dirty="0" smtClean="0"/>
              <a:t>VBA</a:t>
            </a:r>
            <a:r>
              <a:rPr lang="ru-RU" dirty="0" smtClean="0"/>
              <a:t>, </a:t>
            </a:r>
            <a:r>
              <a:rPr lang="en-US" dirty="0" smtClean="0"/>
              <a:t>VC</a:t>
            </a:r>
            <a:r>
              <a:rPr lang="ru-RU" dirty="0" smtClean="0"/>
              <a:t>++, </a:t>
            </a:r>
            <a:r>
              <a:rPr lang="en-US" dirty="0" err="1" smtClean="0"/>
              <a:t>Delphy</a:t>
            </a:r>
            <a:r>
              <a:rPr lang="ru-RU" dirty="0" smtClean="0"/>
              <a:t>, .</a:t>
            </a:r>
            <a:r>
              <a:rPr lang="en-US" dirty="0" err="1" smtClean="0"/>
              <a:t>NETVision</a:t>
            </a:r>
            <a:r>
              <a:rPr lang="ru-RU" dirty="0" smtClean="0"/>
              <a:t>.</a:t>
            </a:r>
          </a:p>
          <a:p>
            <a:r>
              <a:rPr lang="ru-RU" i="1" dirty="0" smtClean="0"/>
              <a:t>Программирование в компьютерных сетях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Для программирования активных </a:t>
            </a:r>
            <a:r>
              <a:rPr lang="en-US" dirty="0" smtClean="0"/>
              <a:t>Web</a:t>
            </a:r>
            <a:r>
              <a:rPr lang="ru-RU" dirty="0" smtClean="0"/>
              <a:t>-серверов в наибольшей степени удовлетворяют перечисленным требованиям язык </a:t>
            </a:r>
            <a:r>
              <a:rPr lang="en-US" dirty="0" smtClean="0"/>
              <a:t>Java</a:t>
            </a:r>
            <a:r>
              <a:rPr lang="ru-RU" dirty="0" smtClean="0"/>
              <a:t> (</a:t>
            </a:r>
            <a:r>
              <a:rPr lang="en-US" dirty="0" smtClean="0"/>
              <a:t>C</a:t>
            </a:r>
            <a:r>
              <a:rPr lang="ru-RU" baseline="30000" dirty="0" smtClean="0"/>
              <a:t>-</a:t>
            </a:r>
            <a:r>
              <a:rPr lang="ru-RU" dirty="0" smtClean="0"/>
              <a:t>), разработанный фирмой </a:t>
            </a:r>
            <a:r>
              <a:rPr lang="en-US" dirty="0" smtClean="0"/>
              <a:t>Sun</a:t>
            </a:r>
            <a:r>
              <a:rPr lang="ru-RU" dirty="0" smtClean="0"/>
              <a:t>, а также платформа .</a:t>
            </a:r>
            <a:r>
              <a:rPr lang="en-US" dirty="0" smtClean="0"/>
              <a:t>NET</a:t>
            </a:r>
            <a:r>
              <a:rPr lang="ru-RU" dirty="0" smtClean="0"/>
              <a:t>(</a:t>
            </a:r>
            <a:r>
              <a:rPr lang="en-US" dirty="0" smtClean="0"/>
              <a:t>DOT NET</a:t>
            </a:r>
            <a:r>
              <a:rPr lang="ru-RU" dirty="0" smtClean="0"/>
              <a:t>), включающая язык С# фирмы </a:t>
            </a:r>
            <a:r>
              <a:rPr lang="en-US" dirty="0" smtClean="0"/>
              <a:t>Microsoft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Для разметки гипертекста, создания </a:t>
            </a:r>
            <a:r>
              <a:rPr lang="en-US" dirty="0" smtClean="0"/>
              <a:t>Web</a:t>
            </a:r>
            <a:r>
              <a:rPr lang="ru-RU" dirty="0" smtClean="0"/>
              <a:t>-сценариев (</a:t>
            </a:r>
            <a:r>
              <a:rPr lang="en-US" dirty="0" smtClean="0"/>
              <a:t>Web</a:t>
            </a:r>
            <a:r>
              <a:rPr lang="ru-RU" dirty="0" smtClean="0"/>
              <a:t>-дизайна) применяются: </a:t>
            </a:r>
            <a:r>
              <a:rPr lang="en-US" dirty="0" smtClean="0"/>
              <a:t>HTML</a:t>
            </a:r>
            <a:r>
              <a:rPr lang="ru-RU" dirty="0" smtClean="0"/>
              <a:t>(</a:t>
            </a:r>
            <a:r>
              <a:rPr lang="en-US" dirty="0" smtClean="0"/>
              <a:t>H</a:t>
            </a:r>
            <a:r>
              <a:rPr lang="ru-RU" dirty="0" smtClean="0"/>
              <a:t>(</a:t>
            </a:r>
            <a:r>
              <a:rPr lang="en-US" dirty="0" err="1" smtClean="0"/>
              <a:t>yper</a:t>
            </a:r>
            <a:r>
              <a:rPr lang="ru-RU" dirty="0" smtClean="0"/>
              <a:t>) </a:t>
            </a:r>
            <a:r>
              <a:rPr lang="en-US" dirty="0" smtClean="0"/>
              <a:t>T</a:t>
            </a:r>
            <a:r>
              <a:rPr lang="ru-RU" dirty="0" smtClean="0"/>
              <a:t>(</a:t>
            </a:r>
            <a:r>
              <a:rPr lang="en-US" dirty="0" smtClean="0"/>
              <a:t>ext</a:t>
            </a:r>
            <a:r>
              <a:rPr lang="ru-RU" dirty="0" smtClean="0"/>
              <a:t>) </a:t>
            </a:r>
            <a:r>
              <a:rPr lang="en-US" dirty="0" smtClean="0"/>
              <a:t>M</a:t>
            </a:r>
            <a:r>
              <a:rPr lang="ru-RU" dirty="0" smtClean="0"/>
              <a:t>(</a:t>
            </a:r>
            <a:r>
              <a:rPr lang="en-US" dirty="0" err="1" smtClean="0"/>
              <a:t>arkup</a:t>
            </a:r>
            <a:r>
              <a:rPr lang="ru-RU" dirty="0" smtClean="0"/>
              <a:t>) </a:t>
            </a:r>
            <a:r>
              <a:rPr lang="en-US" dirty="0" smtClean="0"/>
              <a:t>L</a:t>
            </a:r>
            <a:r>
              <a:rPr lang="ru-RU" dirty="0" smtClean="0"/>
              <a:t>(</a:t>
            </a:r>
            <a:r>
              <a:rPr lang="en-US" dirty="0" err="1" smtClean="0"/>
              <a:t>anguage</a:t>
            </a:r>
            <a:r>
              <a:rPr lang="ru-RU" dirty="0" smtClean="0"/>
              <a:t>)), </a:t>
            </a:r>
            <a:r>
              <a:rPr lang="en-US" dirty="0" smtClean="0"/>
              <a:t>XTML</a:t>
            </a:r>
            <a:r>
              <a:rPr lang="ru-RU" dirty="0" smtClean="0"/>
              <a:t>, </a:t>
            </a:r>
            <a:r>
              <a:rPr lang="en-US" dirty="0" smtClean="0"/>
              <a:t>Perl</a:t>
            </a:r>
            <a:r>
              <a:rPr lang="ru-RU" dirty="0" smtClean="0"/>
              <a:t>, </a:t>
            </a:r>
            <a:r>
              <a:rPr lang="en-US" dirty="0" smtClean="0"/>
              <a:t>Java Script</a:t>
            </a:r>
            <a:r>
              <a:rPr lang="ru-RU" dirty="0" smtClean="0"/>
              <a:t>, </a:t>
            </a:r>
            <a:r>
              <a:rPr lang="en-US" dirty="0" smtClean="0"/>
              <a:t>VB Script</a:t>
            </a:r>
            <a:endParaRPr lang="ru-RU" dirty="0" smtClean="0"/>
          </a:p>
          <a:p>
            <a:r>
              <a:rPr lang="ru-RU" i="1" dirty="0" smtClean="0"/>
              <a:t>Основные языки для работы с данными.</a:t>
            </a:r>
            <a:r>
              <a:rPr lang="ru-RU" dirty="0" smtClean="0"/>
              <a:t> Таким языком в рамках стандарта </a:t>
            </a:r>
            <a:r>
              <a:rPr lang="en-US" dirty="0" smtClean="0"/>
              <a:t>ANSI</a:t>
            </a:r>
            <a:r>
              <a:rPr lang="ru-RU" dirty="0" smtClean="0"/>
              <a:t> является </a:t>
            </a:r>
            <a:r>
              <a:rPr lang="en-US" dirty="0" smtClean="0"/>
              <a:t>SQL</a:t>
            </a:r>
            <a:r>
              <a:rPr lang="ru-RU" dirty="0" smtClean="0"/>
              <a:t> (</a:t>
            </a:r>
            <a:r>
              <a:rPr lang="en-US" dirty="0" smtClean="0"/>
              <a:t>Structured Query Language</a:t>
            </a:r>
            <a:r>
              <a:rPr lang="ru-RU" dirty="0" smtClean="0"/>
              <a:t> – язык структурированных запросов).</a:t>
            </a:r>
          </a:p>
          <a:p>
            <a:r>
              <a:rPr lang="ru-RU" dirty="0" smtClean="0"/>
              <a:t>Основным, всеми признанным де-факто, стандартом универсального языка стал разработанный в недрах </a:t>
            </a:r>
            <a:r>
              <a:rPr lang="en-US" dirty="0" smtClean="0"/>
              <a:t>Bell Laboratory</a:t>
            </a:r>
            <a:r>
              <a:rPr lang="ru-RU" dirty="0" smtClean="0"/>
              <a:t> крупнейшего американского концерна </a:t>
            </a:r>
            <a:r>
              <a:rPr lang="en-US" dirty="0" smtClean="0"/>
              <a:t>AT</a:t>
            </a:r>
            <a:r>
              <a:rPr lang="ru-RU" dirty="0" smtClean="0"/>
              <a:t>&amp;</a:t>
            </a:r>
            <a:r>
              <a:rPr lang="en-US" dirty="0" smtClean="0"/>
              <a:t>T</a:t>
            </a:r>
            <a:r>
              <a:rPr lang="ru-RU" dirty="0" smtClean="0"/>
              <a:t> язык Си (С).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786874" cy="650085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 1979 г. было объявлено о языке Ада, разработанном для министерства обороны США с его задачами реального времени. Однако до настоящего времени этот язык не вошел в практику широкого применения.</a:t>
            </a:r>
          </a:p>
          <a:p>
            <a:r>
              <a:rPr lang="ru-RU" dirty="0" smtClean="0"/>
              <a:t>Непроцедурные языки возникли задолго до появления персональных компьютеров и связаны со стремлением исключить рутину процедурного программирования и приблизить язык к приложениям.</a:t>
            </a:r>
          </a:p>
          <a:p>
            <a:r>
              <a:rPr lang="ru-RU" dirty="0" smtClean="0"/>
              <a:t>К таким языкам относятся функциональные языки (другое название – </a:t>
            </a:r>
            <a:r>
              <a:rPr lang="ru-RU" i="1" dirty="0" smtClean="0"/>
              <a:t>аппликативные</a:t>
            </a:r>
            <a:r>
              <a:rPr lang="ru-RU" dirty="0" smtClean="0"/>
              <a:t>). Типичным представителем этих языков является </a:t>
            </a:r>
            <a:r>
              <a:rPr lang="en-US" dirty="0" smtClean="0"/>
              <a:t>LISP</a:t>
            </a:r>
            <a:r>
              <a:rPr lang="ru-RU" dirty="0" smtClean="0"/>
              <a:t> (</a:t>
            </a:r>
            <a:r>
              <a:rPr lang="en-US" dirty="0" smtClean="0"/>
              <a:t>L</a:t>
            </a:r>
            <a:r>
              <a:rPr lang="ru-RU" dirty="0" smtClean="0"/>
              <a:t>(</a:t>
            </a:r>
            <a:r>
              <a:rPr lang="en-US" dirty="0" err="1" smtClean="0"/>
              <a:t>ist</a:t>
            </a:r>
            <a:r>
              <a:rPr lang="ru-RU" dirty="0" smtClean="0"/>
              <a:t>) </a:t>
            </a:r>
            <a:r>
              <a:rPr lang="en-US" dirty="0" smtClean="0"/>
              <a:t>I</a:t>
            </a:r>
            <a:r>
              <a:rPr lang="ru-RU" dirty="0" smtClean="0"/>
              <a:t>(</a:t>
            </a:r>
            <a:r>
              <a:rPr lang="en-US" dirty="0" err="1" smtClean="0"/>
              <a:t>nformation</a:t>
            </a:r>
            <a:r>
              <a:rPr lang="ru-RU" dirty="0" smtClean="0"/>
              <a:t>) </a:t>
            </a:r>
            <a:r>
              <a:rPr lang="en-US" dirty="0" smtClean="0"/>
              <a:t>S</a:t>
            </a:r>
            <a:r>
              <a:rPr lang="ru-RU" dirty="0" smtClean="0"/>
              <a:t>(</a:t>
            </a:r>
            <a:r>
              <a:rPr lang="en-US" dirty="0" err="1" smtClean="0"/>
              <a:t>ymbol</a:t>
            </a:r>
            <a:r>
              <a:rPr lang="ru-RU" dirty="0" smtClean="0"/>
              <a:t>) </a:t>
            </a:r>
            <a:r>
              <a:rPr lang="en-US" dirty="0" smtClean="0"/>
              <a:t>P</a:t>
            </a:r>
            <a:r>
              <a:rPr lang="ru-RU" dirty="0" smtClean="0"/>
              <a:t>(</a:t>
            </a:r>
            <a:r>
              <a:rPr lang="en-US" dirty="0" err="1" smtClean="0"/>
              <a:t>rocessing</a:t>
            </a:r>
            <a:r>
              <a:rPr lang="ru-RU" dirty="0" smtClean="0"/>
              <a:t>))</a:t>
            </a:r>
          </a:p>
          <a:p>
            <a:r>
              <a:rPr lang="ru-RU" dirty="0" smtClean="0"/>
              <a:t>К непроцедурным языкам относятся и языки логического программирования, которые являются декларативными.</a:t>
            </a:r>
          </a:p>
          <a:p>
            <a:r>
              <a:rPr lang="ru-RU" dirty="0" smtClean="0"/>
              <a:t>Одним из представителей таких языков является разработанный на базе </a:t>
            </a:r>
            <a:r>
              <a:rPr lang="en-US" dirty="0" smtClean="0"/>
              <a:t>LISP</a:t>
            </a:r>
            <a:r>
              <a:rPr lang="ru-RU" dirty="0" smtClean="0"/>
              <a:t> язык </a:t>
            </a:r>
            <a:r>
              <a:rPr lang="en-US" dirty="0" smtClean="0"/>
              <a:t>PROLOG</a:t>
            </a:r>
            <a:r>
              <a:rPr lang="ru-RU" dirty="0" smtClean="0"/>
              <a:t> – </a:t>
            </a:r>
            <a:r>
              <a:rPr lang="en-US" dirty="0" smtClean="0"/>
              <a:t>PRO</a:t>
            </a:r>
            <a:r>
              <a:rPr lang="ru-RU" dirty="0" smtClean="0"/>
              <a:t>(</a:t>
            </a:r>
            <a:r>
              <a:rPr lang="en-US" dirty="0" err="1" smtClean="0"/>
              <a:t>gramming</a:t>
            </a:r>
            <a:r>
              <a:rPr lang="ru-RU" dirty="0" smtClean="0"/>
              <a:t>) </a:t>
            </a:r>
            <a:r>
              <a:rPr lang="en-US" dirty="0" smtClean="0"/>
              <a:t>in LOG</a:t>
            </a:r>
            <a:r>
              <a:rPr lang="ru-RU" dirty="0" smtClean="0"/>
              <a:t>(</a:t>
            </a:r>
            <a:r>
              <a:rPr lang="en-US" dirty="0" err="1" smtClean="0"/>
              <a:t>ic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Непроцедурные языки в последнее время очень широко распространены.</a:t>
            </a:r>
          </a:p>
          <a:p>
            <a:r>
              <a:rPr lang="ru-RU" dirty="0" smtClean="0"/>
              <a:t>Практически все непроцедурные языки имеют средства традиционного программирования.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2183</Words>
  <PresentationFormat>Экран (4:3)</PresentationFormat>
  <Paragraphs>200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Лингвистические средства компьютеров</vt:lpstr>
      <vt:lpstr>Слайд 2</vt:lpstr>
      <vt:lpstr>Слайд 3</vt:lpstr>
      <vt:lpstr>Слайд 4</vt:lpstr>
      <vt:lpstr>Слайд 5</vt:lpstr>
      <vt:lpstr>Классификация и краткая характеристика современных языков программирования</vt:lpstr>
      <vt:lpstr>Слайд 7</vt:lpstr>
      <vt:lpstr>Слайд 8</vt:lpstr>
      <vt:lpstr>Слайд 9</vt:lpstr>
      <vt:lpstr>Структура и сравнительные характеристики процедурно-ориентированных (императивных) языков программирования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Наследование</vt:lpstr>
      <vt:lpstr>Слайд 32</vt:lpstr>
      <vt:lpstr>Слайд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Лингвистические средства компьютеров</dc:title>
  <cp:lastModifiedBy>andreev.v</cp:lastModifiedBy>
  <cp:revision>28</cp:revision>
  <dcterms:modified xsi:type="dcterms:W3CDTF">2009-05-15T14:09:48Z</dcterms:modified>
</cp:coreProperties>
</file>