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643073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Сети компьютеров и средства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/>
              <a:t>телекоммуникационного доступа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715436" cy="45720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Эволюция распределенных вычислительных систем</a:t>
            </a:r>
            <a:r>
              <a:rPr lang="ru-RU" dirty="0" smtClean="0"/>
              <a:t>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 начале Х</a:t>
            </a:r>
            <a:r>
              <a:rPr lang="en-US" dirty="0" smtClean="0">
                <a:solidFill>
                  <a:schemeClr val="tx1"/>
                </a:solidFill>
              </a:rPr>
              <a:t>IX</a:t>
            </a:r>
            <a:r>
              <a:rPr lang="ru-RU" dirty="0" smtClean="0">
                <a:solidFill>
                  <a:schemeClr val="tx1"/>
                </a:solidFill>
              </a:rPr>
              <a:t> в. передача электроэнергии и коллективное ее использование привели к технической революции во всех областях деятельности человеческого общества.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 наше время решается, быть может, более важная задача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задача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передачи информации, накапливаемой в банках данных. Коллективный опыт и знания, сконцентрированные в этих хранилищах информации, становятся доступны очень широкому кругу абонентов.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144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 методу передачи – асинхронные, синхронные, синхронно-асинхронные.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Асинхронный метод </a:t>
            </a:r>
            <a:r>
              <a:rPr lang="ru-RU" dirty="0" smtClean="0"/>
              <a:t>передачи (или стартстопный) – посимвольный режим передачи с контролем начала и конца символа, имеет низкую скорость и малую эффективность. </a:t>
            </a:r>
            <a:r>
              <a:rPr lang="ru-RU" i="1" dirty="0" smtClean="0"/>
              <a:t>Синхронный метод передачи</a:t>
            </a:r>
            <a:r>
              <a:rPr lang="ru-RU" dirty="0" smtClean="0"/>
              <a:t> осуществляет объединение большого количества символов или байт в отдельные блоки – кадры, которые передаются без задержек между </a:t>
            </a:r>
            <a:r>
              <a:rPr lang="ru-RU" dirty="0" err="1" smtClean="0"/>
              <a:t>восьмибитными</a:t>
            </a:r>
            <a:r>
              <a:rPr lang="ru-RU" dirty="0" smtClean="0"/>
              <a:t> элементами.</a:t>
            </a:r>
            <a:endParaRPr lang="en-US" dirty="0" smtClean="0"/>
          </a:p>
          <a:p>
            <a:r>
              <a:rPr lang="ru-RU" dirty="0" smtClean="0"/>
              <a:t>Очень важной характеристикой канала передачи являются режимы его работы в зависимости от направления возможной передачи данных:</a:t>
            </a:r>
          </a:p>
          <a:p>
            <a:r>
              <a:rPr lang="ru-RU" i="1" dirty="0" smtClean="0"/>
              <a:t>симплексный</a:t>
            </a:r>
            <a:r>
              <a:rPr lang="ru-RU" dirty="0" smtClean="0"/>
              <a:t> – передача осуществляется по линии связи только в одном направлении;</a:t>
            </a:r>
          </a:p>
          <a:p>
            <a:r>
              <a:rPr lang="ru-RU" i="1" dirty="0" smtClean="0"/>
              <a:t>полудуплексный</a:t>
            </a:r>
            <a:r>
              <a:rPr lang="ru-RU" dirty="0" smtClean="0"/>
              <a:t> – передача ведется в обоих направлениях, но попеременно во времени (технология </a:t>
            </a:r>
            <a:r>
              <a:rPr lang="en-US" dirty="0" smtClean="0"/>
              <a:t>Ethernet</a:t>
            </a:r>
            <a:r>
              <a:rPr lang="ru-RU" dirty="0" smtClean="0"/>
              <a:t>);</a:t>
            </a:r>
          </a:p>
          <a:p>
            <a:r>
              <a:rPr lang="ru-RU" i="1" dirty="0" smtClean="0"/>
              <a:t>дуплексный</a:t>
            </a:r>
            <a:r>
              <a:rPr lang="ru-RU" dirty="0" smtClean="0"/>
              <a:t> – передача ведется одновременно в двух направлениях.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Существует два основных способа повышения эффективности</a:t>
            </a:r>
            <a:r>
              <a:rPr lang="en-US" dirty="0" smtClean="0"/>
              <a:t> </a:t>
            </a:r>
            <a:r>
              <a:rPr lang="ru-RU" dirty="0" smtClean="0"/>
              <a:t>передачи.</a:t>
            </a:r>
          </a:p>
          <a:p>
            <a:r>
              <a:rPr lang="ru-RU" dirty="0" smtClean="0"/>
              <a:t>Первый, о котором упоминалось выше, – уплотнение информации, или в современной терминологии мультиплексирование, – функция, позволяющая двум или более источникам данных совместно использовать общую среду передачи данных таким образом, что каждый получает собственный канал передачи данных.</a:t>
            </a:r>
          </a:p>
          <a:p>
            <a:r>
              <a:rPr lang="ru-RU" dirty="0" smtClean="0"/>
              <a:t>Традиционным считается частотное мультиплексирование, о котором достаточно  подробно говорилось выше, – разделение системы передачи на два или более канала путем разделения всей доступной полосы частот на более узкие полосы, каждая из которых образует отдельный канал.</a:t>
            </a:r>
          </a:p>
          <a:p>
            <a:r>
              <a:rPr lang="ru-RU" dirty="0" smtClean="0"/>
              <a:t>Второй тип – временное мультиплексирование, интенсивное внедрение которого связано с современным развитием систем передачи на два или более канала путем поочередного подключения общей линии к разным информационным каналам.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857760"/>
            <a:ext cx="8715436" cy="17859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Второй способ повышения эффективности использования среды передачи данных – компрессия или сжатие данных, заключающееся в уменьшении количества битов, требуемых для представления данного объема информации.</a:t>
            </a:r>
            <a:endParaRPr lang="ru-RU" sz="2400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7145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Понятие подхода открытых систем, проблемы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стандартизации, многоуровневый подход, стек протоколов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Внедрение гетерогенных систем (от греческого – разнородный) и желание разделять между такими системами информацию привело к необходимости их совместной работы. Кроме того, совместимые компьютеры сулили переносимость программ с платформы на платформу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Открытой </a:t>
            </a:r>
            <a:r>
              <a:rPr lang="ru-RU" dirty="0" smtClean="0"/>
              <a:t>называется система, которая состоит из компонентов, взаимодействующих друг с другом через стандартные интерфейсы. Общие свойства открытых систем:</a:t>
            </a:r>
          </a:p>
          <a:p>
            <a:r>
              <a:rPr lang="en-US" dirty="0" smtClean="0"/>
              <a:t>1) </a:t>
            </a:r>
            <a:r>
              <a:rPr lang="ru-RU" dirty="0" smtClean="0"/>
              <a:t>расширяемость</a:t>
            </a:r>
            <a:r>
              <a:rPr lang="en-US" dirty="0" smtClean="0"/>
              <a:t>-</a:t>
            </a:r>
            <a:r>
              <a:rPr lang="ru-RU" dirty="0" err="1" smtClean="0"/>
              <a:t>масштабируемость</a:t>
            </a:r>
            <a:r>
              <a:rPr lang="en-US" dirty="0" smtClean="0"/>
              <a:t> – Extensibility/ scalability;</a:t>
            </a:r>
            <a:endParaRPr lang="ru-RU" dirty="0" smtClean="0"/>
          </a:p>
          <a:p>
            <a:r>
              <a:rPr lang="ru-RU" dirty="0" smtClean="0"/>
              <a:t>2) мобильность (переносимость на различные платформы) – </a:t>
            </a:r>
            <a:r>
              <a:rPr lang="en-US" dirty="0" smtClean="0"/>
              <a:t>portability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 </a:t>
            </a:r>
            <a:r>
              <a:rPr lang="ru-RU" dirty="0" err="1" smtClean="0"/>
              <a:t>интероперабельность</a:t>
            </a:r>
            <a:r>
              <a:rPr lang="ru-RU" dirty="0" smtClean="0"/>
              <a:t> (способность к взаимодействию с другими системами) – </a:t>
            </a:r>
            <a:r>
              <a:rPr lang="en-US" dirty="0" smtClean="0"/>
              <a:t>interoperability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 дружественность к пользователю, в том числе легкая управляемость – </a:t>
            </a:r>
            <a:r>
              <a:rPr lang="en-US" dirty="0" err="1" smtClean="0"/>
              <a:t>driveability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подход при построении распределенных СОД дает следующие преимущества:</a:t>
            </a:r>
          </a:p>
          <a:p>
            <a:r>
              <a:rPr lang="ru-RU" dirty="0" smtClean="0"/>
              <a:t>возможность построения сети из аппаратных и программных средств различных производителей, придерживающихся одного и того же стандарта;</a:t>
            </a:r>
          </a:p>
          <a:p>
            <a:r>
              <a:rPr lang="ru-RU" dirty="0" smtClean="0"/>
              <a:t>возможность замены отдельных компонентов сети другими, более совершенными, что позволяет сетям развиваться с минимальными затратами;</a:t>
            </a:r>
          </a:p>
          <a:p>
            <a:r>
              <a:rPr lang="ru-RU" dirty="0" smtClean="0"/>
              <a:t>возможность легкого взаимодействия сетей между собой;</a:t>
            </a:r>
          </a:p>
          <a:p>
            <a:r>
              <a:rPr lang="ru-RU" dirty="0" smtClean="0"/>
              <a:t>простота освоения и обслуживания.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22860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Идеологическая основа стандартизации в распределенных СОД – многоуровневый подход к разработке средств сетевого взаимодействия. Вся система передачи сообщений (данных) разбивается на иерархические уровни (принцип декомпозиции) и на каждом уровне применяются свои правила взаимодействия – протоколы. </a:t>
            </a:r>
            <a:r>
              <a:rPr lang="ru-RU" sz="1800" i="1" dirty="0" smtClean="0"/>
              <a:t>Протоколом</a:t>
            </a:r>
            <a:r>
              <a:rPr lang="ru-RU" sz="1800" dirty="0" smtClean="0"/>
              <a:t> в мире коммуникаций называют распределенные алгоритмы, определяющие, каким образом осуществляется обмен данными между физическими устройствами и логическими объектами. Аналогом многоуровневого подхода может служить организация почтовой связи</a:t>
            </a:r>
            <a:endParaRPr lang="ru-RU" sz="1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0722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71501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Теоретическую основу современных информационных систем определяет базовая эталонная модель открытых систем (</a:t>
            </a:r>
            <a:r>
              <a:rPr lang="en-US" dirty="0" smtClean="0"/>
              <a:t>OSI</a:t>
            </a:r>
            <a:r>
              <a:rPr lang="ru-RU" dirty="0" smtClean="0"/>
              <a:t> – </a:t>
            </a:r>
            <a:r>
              <a:rPr lang="en-US" dirty="0" smtClean="0"/>
              <a:t>Open System Inter</a:t>
            </a:r>
            <a:r>
              <a:rPr lang="ru-RU" dirty="0" smtClean="0"/>
              <a:t>с</a:t>
            </a:r>
            <a:r>
              <a:rPr lang="en-US" dirty="0" err="1" smtClean="0"/>
              <a:t>onnection</a:t>
            </a:r>
            <a:r>
              <a:rPr lang="ru-RU" dirty="0" smtClean="0"/>
              <a:t>), разработанная международной организацией стандартов (</a:t>
            </a:r>
            <a:r>
              <a:rPr lang="en-US" dirty="0" smtClean="0"/>
              <a:t>ISO</a:t>
            </a:r>
            <a:r>
              <a:rPr lang="ru-RU" dirty="0" smtClean="0"/>
              <a:t> – </a:t>
            </a:r>
            <a:r>
              <a:rPr lang="en-US" dirty="0" smtClean="0"/>
              <a:t>International Standards Organization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296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В стандарте </a:t>
            </a:r>
            <a:r>
              <a:rPr lang="en-US" sz="2400" dirty="0" smtClean="0"/>
              <a:t>ISO</a:t>
            </a:r>
            <a:r>
              <a:rPr lang="ru-RU" sz="2400" dirty="0" smtClean="0"/>
              <a:t> для обозначения данных, с которыми имеют дело протоколы разных уровней, используется общее название протокольный блок данных (</a:t>
            </a:r>
            <a:r>
              <a:rPr lang="en-US" sz="2400" dirty="0" smtClean="0"/>
              <a:t>Protocol Data Unit</a:t>
            </a:r>
            <a:r>
              <a:rPr lang="ru-RU" sz="2400" dirty="0" smtClean="0"/>
              <a:t>, </a:t>
            </a:r>
            <a:r>
              <a:rPr lang="en-US" sz="2400" dirty="0" smtClean="0"/>
              <a:t>PDU</a:t>
            </a:r>
            <a:r>
              <a:rPr lang="ru-RU" sz="2400" dirty="0" smtClean="0"/>
              <a:t>). Однако размеры этих блоков могут быть различны на разных уровнях протоколов. В связи с этим для обозначения единиц данных могут применяться различные названия. Наряду с термином сообщение (</a:t>
            </a:r>
            <a:r>
              <a:rPr lang="en-US" sz="2400" dirty="0" smtClean="0"/>
              <a:t>message</a:t>
            </a:r>
            <a:r>
              <a:rPr lang="ru-RU" sz="2400" dirty="0" smtClean="0"/>
              <a:t>), применяемом на самом верхнем уровне, применяется термин пакет (</a:t>
            </a:r>
            <a:r>
              <a:rPr lang="en-US" sz="2400" dirty="0" smtClean="0"/>
              <a:t>packet</a:t>
            </a:r>
            <a:r>
              <a:rPr lang="ru-RU" sz="2400" dirty="0" smtClean="0"/>
              <a:t>), применяемый на сетевом уровне, кадр (</a:t>
            </a:r>
            <a:r>
              <a:rPr lang="en-US" sz="2400" dirty="0" smtClean="0"/>
              <a:t>frame</a:t>
            </a:r>
            <a:r>
              <a:rPr lang="ru-RU" sz="2400" dirty="0" smtClean="0"/>
              <a:t>) на нижнем уровне.</a:t>
            </a:r>
            <a:endParaRPr lang="ru-RU" sz="24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87868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8573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Глобальные вычислительные сети, методы доступа,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современное состояние и ближайшие перспективы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15436" cy="45720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Глобальные или всемирные сети (</a:t>
            </a:r>
            <a:r>
              <a:rPr lang="en-US" dirty="0" smtClean="0"/>
              <a:t>GAN</a:t>
            </a:r>
            <a:r>
              <a:rPr lang="ru-RU" dirty="0" smtClean="0"/>
              <a:t> – </a:t>
            </a:r>
            <a:r>
              <a:rPr lang="en-US" dirty="0" smtClean="0"/>
              <a:t>Global Area Network</a:t>
            </a:r>
            <a:r>
              <a:rPr lang="ru-RU" dirty="0" smtClean="0"/>
              <a:t>) предназначены для связи абонентов, расположенных в различных географических регионах, и включают в себя множество сетей различной протяженности – материковые (</a:t>
            </a:r>
            <a:r>
              <a:rPr lang="en-US" dirty="0" smtClean="0"/>
              <a:t>WAN</a:t>
            </a:r>
            <a:r>
              <a:rPr lang="ru-RU" dirty="0" smtClean="0"/>
              <a:t> – </a:t>
            </a:r>
            <a:r>
              <a:rPr lang="en-US" dirty="0" smtClean="0"/>
              <a:t>Wide Area Net</a:t>
            </a:r>
            <a:r>
              <a:rPr lang="ru-RU" dirty="0" smtClean="0"/>
              <a:t>­</a:t>
            </a:r>
            <a:r>
              <a:rPr lang="en-US" dirty="0" smtClean="0"/>
              <a:t>work</a:t>
            </a:r>
            <a:r>
              <a:rPr lang="ru-RU" dirty="0" smtClean="0"/>
              <a:t>), региональные или городские ГВС (</a:t>
            </a:r>
            <a:r>
              <a:rPr lang="en-US" dirty="0" smtClean="0"/>
              <a:t>MAN</a:t>
            </a:r>
            <a:r>
              <a:rPr lang="ru-RU" dirty="0" smtClean="0"/>
              <a:t> – </a:t>
            </a:r>
            <a:r>
              <a:rPr lang="en-US" dirty="0" smtClean="0"/>
              <a:t>Metropolitan Area Network</a:t>
            </a:r>
            <a:r>
              <a:rPr lang="ru-RU" dirty="0" smtClean="0"/>
              <a:t>), а также локальные (</a:t>
            </a:r>
            <a:r>
              <a:rPr lang="en-US" dirty="0" smtClean="0"/>
              <a:t>LAN</a:t>
            </a:r>
            <a:r>
              <a:rPr lang="ru-RU" dirty="0" smtClean="0"/>
              <a:t> – </a:t>
            </a:r>
            <a:r>
              <a:rPr lang="en-US" dirty="0" smtClean="0"/>
              <a:t>Local Area Network</a:t>
            </a:r>
            <a:r>
              <a:rPr lang="ru-RU" dirty="0" smtClean="0"/>
              <a:t>), </a:t>
            </a:r>
            <a:r>
              <a:rPr lang="ru-RU" dirty="0" err="1" smtClean="0"/>
              <a:t>кампусная</a:t>
            </a:r>
            <a:r>
              <a:rPr lang="ru-RU" dirty="0" smtClean="0"/>
              <a:t> сеть, объединяющая локальные сети, близко расположенных зданий (</a:t>
            </a:r>
            <a:r>
              <a:rPr lang="en-US" dirty="0" smtClean="0"/>
              <a:t>CAN</a:t>
            </a:r>
            <a:r>
              <a:rPr lang="ru-RU" dirty="0" smtClean="0"/>
              <a:t> – </a:t>
            </a:r>
            <a:r>
              <a:rPr lang="en-US" dirty="0" smtClean="0"/>
              <a:t>Campus</a:t>
            </a:r>
            <a:r>
              <a:rPr lang="ru-RU" dirty="0" smtClean="0"/>
              <a:t> </a:t>
            </a:r>
            <a:r>
              <a:rPr lang="en-US" dirty="0" smtClean="0"/>
              <a:t>Area Network</a:t>
            </a:r>
            <a:r>
              <a:rPr lang="ru-RU" dirty="0" smtClean="0"/>
              <a:t>). Особый вид сетей – так называемые корпоративные (</a:t>
            </a:r>
            <a:r>
              <a:rPr lang="en-US" dirty="0" smtClean="0"/>
              <a:t>EWN</a:t>
            </a:r>
            <a:r>
              <a:rPr lang="ru-RU" dirty="0" smtClean="0"/>
              <a:t> – </a:t>
            </a:r>
            <a:r>
              <a:rPr lang="en-US" dirty="0" smtClean="0"/>
              <a:t>Enterprise Wide Network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 глобальных вычислительных сетях (ГВС) на первый план выходят администрация сети и средства связи, так как именно они составляют основную эксплуатационную стоимость сети.</a:t>
            </a:r>
          </a:p>
          <a:p>
            <a:r>
              <a:rPr lang="ru-RU" dirty="0" smtClean="0"/>
              <a:t>В качестве методов доступа (протоколов нижнего уровня) обычно используют коммутацию цепей, коммутацию пакетов, селекцию пакетов. </a:t>
            </a:r>
          </a:p>
          <a:p>
            <a:r>
              <a:rPr lang="ru-RU" dirty="0" smtClean="0"/>
              <a:t>1. </a:t>
            </a:r>
            <a:r>
              <a:rPr lang="ru-RU" i="1" dirty="0" smtClean="0"/>
              <a:t>Принцип коммутации цепей</a:t>
            </a:r>
            <a:r>
              <a:rPr lang="ru-RU" dirty="0" smtClean="0"/>
              <a:t> – традиционная коммутируемая телефонная связь.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Среди причин, требующих объединения компьютеров и создания вычислительных сетей, можно отметить следующие: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Компьютер все в меньшей степени используется как вычислитель, более актуальными становятся информационные системы для хранения, модификации и поиска данных, количество и сложность организации которых становятся все более трудоемкими и требующими компьютеров очень большой мощности;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Информация в банках (базах) данных очень часто обновляется с абонентских пунктов или с периферийных компьютеров, чтение и запись осуществляется в реальном масштабе времени (как, например, система резервирования билетов, банковские операции и др.), что требует хранения информации в одном месте и ее централизованной обработки;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Повышение надежности и резервирование, использование общей (дорогостоящей) периферии и многое другое;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Значительно повышается эффективность использования систем передачи данных (и их скорости) и уменьшается  стоимость их использования.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29264"/>
            <a:ext cx="8786874" cy="128588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Бод</a:t>
            </a:r>
            <a:r>
              <a:rPr lang="ru-RU" sz="2400" dirty="0" smtClean="0"/>
              <a:t> – единица измерения скорости передачи в каналах связи. Названа в честь французского изобретателя телеграфного аппарата Эмиля Бодо. 1 бод </a:t>
            </a:r>
            <a:r>
              <a:rPr lang="ru-RU" sz="2400" dirty="0" smtClean="0">
                <a:sym typeface="Symbol"/>
              </a:rPr>
              <a:t></a:t>
            </a:r>
            <a:r>
              <a:rPr lang="ru-RU" sz="2400" dirty="0" smtClean="0"/>
              <a:t> 1 бит/с и зависит от методов кодирования в каналах.</a:t>
            </a:r>
            <a:endParaRPr lang="ru-RU" sz="24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2. </a:t>
            </a:r>
            <a:r>
              <a:rPr lang="ru-RU" sz="1800" i="1" dirty="0" smtClean="0"/>
              <a:t>Принцип коммутации пакетов</a:t>
            </a:r>
            <a:endParaRPr lang="ru-RU" sz="1800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Коммутация пакетов была изобретена  специально для компьютерных сетей.</a:t>
            </a:r>
          </a:p>
          <a:p>
            <a:r>
              <a:rPr lang="ru-RU" dirty="0" smtClean="0"/>
              <a:t>При этом:</a:t>
            </a:r>
          </a:p>
          <a:p>
            <a:r>
              <a:rPr lang="ru-RU" dirty="0" smtClean="0"/>
              <a:t>нет задержки при коммутации, так как таковая отсутствует;</a:t>
            </a:r>
          </a:p>
          <a:p>
            <a:r>
              <a:rPr lang="ru-RU" dirty="0" smtClean="0"/>
              <a:t>нет избыточности пропускной способности, так как нет отдельных резервируемых линий;</a:t>
            </a:r>
          </a:p>
          <a:p>
            <a:r>
              <a:rPr lang="ru-RU" dirty="0" smtClean="0"/>
              <a:t>уменьшается полная задержка сообщений и объем памяти, так как пакет может быть передан, как только он поступил, до получения всего сообщения;</a:t>
            </a:r>
          </a:p>
          <a:p>
            <a:r>
              <a:rPr lang="ru-RU" dirty="0" smtClean="0"/>
              <a:t>упрощается управление буферной памятью, так как размеры пакета фиксированы;</a:t>
            </a:r>
          </a:p>
          <a:p>
            <a:r>
              <a:rPr lang="ru-RU" dirty="0" smtClean="0"/>
              <a:t>при обнаружении ошибки требуется повторить передачу только одного пакета, а не всего сообщения;</a:t>
            </a:r>
          </a:p>
          <a:p>
            <a:r>
              <a:rPr lang="ru-RU" dirty="0" smtClean="0"/>
              <a:t>короткие порции приводят к более эффективному использованию пропускной способности, временные промежутки между пакетами могут использоваться другими сообщениями; </a:t>
            </a:r>
          </a:p>
          <a:p>
            <a:r>
              <a:rPr lang="ru-RU" dirty="0" smtClean="0"/>
              <a:t>отказ одной линии (обрыв) не приводит к нарушению связи, так как </a:t>
            </a:r>
            <a:r>
              <a:rPr lang="ru-RU" dirty="0" err="1" smtClean="0"/>
              <a:t>маршрутизаторы</a:t>
            </a:r>
            <a:r>
              <a:rPr lang="ru-RU" dirty="0" smtClean="0"/>
              <a:t> (в узлах) отправят сообщения по другим направлениям.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Кратчайший маршрут по сети определяется совместно узлами в соответствии с распределенным алгоритмом маршрутизации.</a:t>
            </a:r>
          </a:p>
          <a:p>
            <a:r>
              <a:rPr lang="ru-RU" dirty="0" smtClean="0"/>
              <a:t>Пакеты одного и того же сообщения могут попасть в точку назначения различными путями, поэтому порядок их прибытия может отличаться от порядка отправления. Узел назначения выстраивает относящиеся к нему пакеты в правильном порядке.</a:t>
            </a:r>
          </a:p>
          <a:p>
            <a:r>
              <a:rPr lang="ru-RU" dirty="0" smtClean="0"/>
              <a:t>При этом способе передачи говорят о «виртуальной цепи», или «виртуальном канале».</a:t>
            </a:r>
          </a:p>
          <a:p>
            <a:r>
              <a:rPr lang="ru-RU" dirty="0" smtClean="0"/>
              <a:t>». В случае, когда порядок следования не важен или сообщение размещается в одном пакете, протокол передачи значительно упрощается (повышается производительность канала) и говорят о </a:t>
            </a:r>
            <a:r>
              <a:rPr lang="ru-RU" dirty="0" err="1" smtClean="0"/>
              <a:t>дейтаграммном</a:t>
            </a:r>
            <a:r>
              <a:rPr lang="ru-RU" dirty="0" smtClean="0"/>
              <a:t> протоколе. Дейтаграмма (или </a:t>
            </a:r>
            <a:r>
              <a:rPr lang="ru-RU" dirty="0" err="1" smtClean="0"/>
              <a:t>датаграмма</a:t>
            </a:r>
            <a:r>
              <a:rPr lang="ru-RU" dirty="0" smtClean="0"/>
              <a:t>) в данном случае – синоним пакета.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Передающая среда, называемая моноканалом, – конус пространства с вершиной в пассивной отражающей антенне геостационарного спутника.</a:t>
            </a:r>
          </a:p>
          <a:p>
            <a:r>
              <a:rPr lang="ru-RU" dirty="0" smtClean="0"/>
              <a:t>За достаточно длительную историю своего развития (более 40 лет) ГВС претерпели значительные изменения, как в видах предлагаемых услуг, так и в их стоимости. Эти изменения стали возможны из-за быстрого роста пропускной способности каналов. Если в 60-х годах максимальная пропускная способность каналов ограничивалась 30 – 50 Кбит/с, то в 90-х годах вполне доступны каналы в 10 Мбит/с, существуют каналы со скоростями передачи в 1, 10 и более Гбит/с (на </a:t>
            </a:r>
            <a:r>
              <a:rPr lang="ru-RU" dirty="0" err="1" smtClean="0"/>
              <a:t>световодах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643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заключение обсуждения наиболее распространенных каналов и используемых в глобальных сетях, несколько слов о технологиях </a:t>
            </a:r>
            <a:r>
              <a:rPr lang="ru-RU" dirty="0" err="1" smtClean="0"/>
              <a:t>х</a:t>
            </a:r>
            <a:r>
              <a:rPr lang="en-US" dirty="0" smtClean="0"/>
              <a:t>DSL</a:t>
            </a:r>
            <a:r>
              <a:rPr lang="ru-RU" dirty="0" smtClean="0"/>
              <a:t> и кабельных модемах.</a:t>
            </a:r>
          </a:p>
          <a:p>
            <a:r>
              <a:rPr lang="ru-RU" dirty="0" smtClean="0"/>
              <a:t>Технологии </a:t>
            </a:r>
            <a:r>
              <a:rPr lang="ru-RU" dirty="0" err="1" smtClean="0"/>
              <a:t>х</a:t>
            </a:r>
            <a:r>
              <a:rPr lang="en-US" dirty="0" smtClean="0"/>
              <a:t>DSL</a:t>
            </a:r>
            <a:r>
              <a:rPr lang="ru-RU" dirty="0" smtClean="0"/>
              <a:t> основаны на превращении абонентской линии обычной телефонной сети в цифровую, что и отражено в их названии (</a:t>
            </a:r>
            <a:r>
              <a:rPr lang="en-US" dirty="0" smtClean="0"/>
              <a:t>Digital Subscriber Line</a:t>
            </a:r>
            <a:r>
              <a:rPr lang="ru-RU" dirty="0" smtClean="0"/>
              <a:t> - цифровая абонентская линия).</a:t>
            </a:r>
          </a:p>
          <a:p>
            <a:r>
              <a:rPr lang="ru-RU" dirty="0" smtClean="0"/>
              <a:t>Эти технологии рассчитаны на высокоскоростную передачу данных на коротком отрезке витой пары, соединяющей абонента с ближайшей АТС, т.е. решение проблемы «последней </a:t>
            </a:r>
            <a:r>
              <a:rPr lang="ru-RU" dirty="0" smtClean="0"/>
              <a:t>мили», </a:t>
            </a:r>
            <a:r>
              <a:rPr lang="ru-RU" dirty="0" smtClean="0"/>
              <a:t>отделяющей потребителя от поставщика услуг (высокоскоростных выделенных линий), особенно необходимых при доступе в </a:t>
            </a:r>
            <a:r>
              <a:rPr lang="en-US" dirty="0" smtClean="0"/>
              <a:t>Internet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Пропускная способность может быть как симметричной, так и асимметричной. В случае подключения пользователя к сети </a:t>
            </a:r>
            <a:r>
              <a:rPr lang="en-US" dirty="0" smtClean="0"/>
              <a:t>Internet</a:t>
            </a:r>
            <a:r>
              <a:rPr lang="ru-RU" dirty="0" smtClean="0"/>
              <a:t> асимметрия выгодна, поскольку поток к абоненту (страницы текста, аудио- и </a:t>
            </a:r>
            <a:r>
              <a:rPr lang="ru-RU" dirty="0" err="1" smtClean="0"/>
              <a:t>видеопотоки</a:t>
            </a:r>
            <a:r>
              <a:rPr lang="ru-RU" dirty="0" smtClean="0"/>
              <a:t>) гораздо больше обратного (запросы </a:t>
            </a:r>
            <a:r>
              <a:rPr lang="en-US" dirty="0" smtClean="0"/>
              <a:t>URL</a:t>
            </a:r>
            <a:r>
              <a:rPr lang="ru-RU" dirty="0" smtClean="0"/>
              <a:t>).</a:t>
            </a:r>
          </a:p>
          <a:p>
            <a:r>
              <a:rPr lang="ru-RU" i="1" dirty="0" smtClean="0"/>
              <a:t>Кабельные модемы</a:t>
            </a:r>
            <a:r>
              <a:rPr lang="ru-RU" dirty="0" smtClean="0"/>
              <a:t> предназначены для работы через сети кабельного телевидения (</a:t>
            </a:r>
            <a:r>
              <a:rPr lang="en-US" dirty="0" smtClean="0"/>
              <a:t>CATV</a:t>
            </a:r>
            <a:r>
              <a:rPr lang="ru-RU" dirty="0" smtClean="0"/>
              <a:t>), для которых используется широкополосный коаксиальный кабель с импедансом 75 Ом.</a:t>
            </a:r>
          </a:p>
          <a:p>
            <a:r>
              <a:rPr lang="ru-RU" dirty="0" smtClean="0"/>
              <a:t>Как и </a:t>
            </a:r>
            <a:r>
              <a:rPr lang="en-US" dirty="0" smtClean="0"/>
              <a:t>ADSL</a:t>
            </a:r>
            <a:r>
              <a:rPr lang="ru-RU" dirty="0" smtClean="0"/>
              <a:t>, кабельные модемы асимметричны: скорость к пользователю может достигать десятков мегабайт в секунду, от пользователя – значительно ниже.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50085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Internet</a:t>
            </a:r>
            <a:r>
              <a:rPr lang="ru-RU" dirty="0" smtClean="0"/>
              <a:t> с точки зрения технических средств – объединение сетей самого различного масштаба, состоящих из миллионов компьютеров, имеющих единые аппаратно-независимые протоколы среднего уровня (транспортные и сетевые адресные), использующих самые разнообразные каналы связи с различными протоколами канального и физического уровня.</a:t>
            </a:r>
          </a:p>
          <a:p>
            <a:r>
              <a:rPr lang="ru-RU" dirty="0" smtClean="0"/>
              <a:t>С точки зрения пользователя, </a:t>
            </a:r>
            <a:r>
              <a:rPr lang="en-US" dirty="0" smtClean="0"/>
              <a:t>Internet</a:t>
            </a:r>
            <a:r>
              <a:rPr lang="ru-RU" dirty="0" smtClean="0"/>
              <a:t> – это глобальное информационное пространство, значительно расширяющее традиционные средства телекоммуникаций. Информация в этом пространстве может сохраняться и по мере надобности многократно воспроизводиться.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Здесь следует отметить, что существует два вида стандартов – промышленные стандарты (например, те, которые разрабатывает </a:t>
            </a:r>
            <a:r>
              <a:rPr lang="en-US" dirty="0" smtClean="0"/>
              <a:t>ISO</a:t>
            </a:r>
            <a:r>
              <a:rPr lang="ru-RU" dirty="0" smtClean="0"/>
              <a:t>) и стандарты </a:t>
            </a:r>
            <a:r>
              <a:rPr lang="en-US" dirty="0" smtClean="0"/>
              <a:t>de facto</a:t>
            </a:r>
            <a:r>
              <a:rPr lang="ru-RU" dirty="0" smtClean="0"/>
              <a:t>, к которым можно отнести ряд стандартов Г</a:t>
            </a:r>
            <a:r>
              <a:rPr lang="en-US" dirty="0" smtClean="0"/>
              <a:t>BC Internet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Первый уровень </a:t>
            </a:r>
            <a:r>
              <a:rPr lang="en-US" dirty="0" smtClean="0"/>
              <a:t>Hardware</a:t>
            </a:r>
            <a:r>
              <a:rPr lang="ru-RU" dirty="0" smtClean="0"/>
              <a:t> соответствует физическому уровню эталонной модели и так же, как и второй уровень </a:t>
            </a:r>
            <a:r>
              <a:rPr lang="en-US" dirty="0" smtClean="0"/>
              <a:t>Network interface</a:t>
            </a:r>
            <a:r>
              <a:rPr lang="ru-RU" dirty="0" smtClean="0"/>
              <a:t>, соответствующий канальному уровню, ответственному за методы доступа к каналу и логику передачи физической среды (упаковывая пакеты в формат, именуемый кадрами, – </a:t>
            </a:r>
            <a:r>
              <a:rPr lang="en-US" dirty="0" smtClean="0"/>
              <a:t>FRAME</a:t>
            </a:r>
            <a:r>
              <a:rPr lang="ru-RU" dirty="0" smtClean="0"/>
              <a:t>), не является характерным протоколом </a:t>
            </a:r>
            <a:r>
              <a:rPr lang="en-US" dirty="0" smtClean="0"/>
              <a:t>Internet</a:t>
            </a:r>
            <a:r>
              <a:rPr lang="ru-RU" dirty="0" smtClean="0"/>
              <a:t>. Основными протоколами являются протоколы TCP/IP третьего и четвертого уровней. </a:t>
            </a:r>
            <a:r>
              <a:rPr lang="en-US" dirty="0" smtClean="0"/>
              <a:t>Internet</a:t>
            </a:r>
            <a:r>
              <a:rPr lang="ru-RU" dirty="0" smtClean="0"/>
              <a:t> протокол (</a:t>
            </a:r>
            <a:r>
              <a:rPr lang="en-US" dirty="0" smtClean="0"/>
              <a:t>IP</a:t>
            </a:r>
            <a:r>
              <a:rPr lang="ru-RU" dirty="0" smtClean="0"/>
              <a:t>), обеспечивающий адресацию и маршрутизацию пакетов (</a:t>
            </a:r>
            <a:r>
              <a:rPr lang="en-US" dirty="0" smtClean="0"/>
              <a:t>Datagram</a:t>
            </a:r>
            <a:r>
              <a:rPr lang="ru-RU" dirty="0" smtClean="0"/>
              <a:t>), соответствует сетевому уровню эталонной модели. Он не гарантирует сохранение порядка и целостности потока пакетов и не различает логические объекты (процессы), порождающие поток информации.</a:t>
            </a:r>
          </a:p>
          <a:p>
            <a:r>
              <a:rPr lang="en-US" dirty="0" smtClean="0"/>
              <a:t>Transport</a:t>
            </a:r>
            <a:r>
              <a:rPr lang="ru-RU" dirty="0" smtClean="0"/>
              <a:t>, или </a:t>
            </a:r>
            <a:r>
              <a:rPr lang="en-US" dirty="0" smtClean="0"/>
              <a:t>TCP</a:t>
            </a:r>
            <a:r>
              <a:rPr lang="ru-RU" dirty="0" smtClean="0"/>
              <a:t>, включает в себя два протокола, также относящихся к основным протоколам </a:t>
            </a:r>
            <a:r>
              <a:rPr lang="en-US" dirty="0" smtClean="0"/>
              <a:t>Internet</a:t>
            </a:r>
            <a:r>
              <a:rPr lang="ru-RU" dirty="0" smtClean="0"/>
              <a:t>, не зависимым от физического канала передачи. Это протокол </a:t>
            </a:r>
            <a:r>
              <a:rPr lang="en-US" dirty="0" smtClean="0"/>
              <a:t>TCP</a:t>
            </a:r>
            <a:r>
              <a:rPr lang="ru-RU" dirty="0" smtClean="0"/>
              <a:t> (</a:t>
            </a:r>
            <a:r>
              <a:rPr lang="en-US" dirty="0" smtClean="0"/>
              <a:t>Transmission Control Protocol</a:t>
            </a:r>
            <a:r>
              <a:rPr lang="ru-RU" dirty="0" smtClean="0"/>
              <a:t>) – протокол управления передачей, и протокол </a:t>
            </a:r>
            <a:r>
              <a:rPr lang="en-US" dirty="0" smtClean="0"/>
              <a:t>UDP</a:t>
            </a:r>
            <a:r>
              <a:rPr lang="ru-RU" dirty="0" smtClean="0"/>
              <a:t> (</a:t>
            </a:r>
            <a:r>
              <a:rPr lang="en-US" dirty="0" smtClean="0"/>
              <a:t>User Datagram Protocol</a:t>
            </a:r>
            <a:r>
              <a:rPr lang="ru-RU" dirty="0" smtClean="0"/>
              <a:t>) – </a:t>
            </a:r>
            <a:r>
              <a:rPr lang="ru-RU" dirty="0" err="1" smtClean="0"/>
              <a:t>дейтаграммный</a:t>
            </a:r>
            <a:r>
              <a:rPr lang="ru-RU" dirty="0" smtClean="0"/>
              <a:t> протокол передачи данных. Этот уровень соответствует двум уровням эталонной модели: транспортному и сеансовому.</a:t>
            </a:r>
          </a:p>
          <a:p>
            <a:r>
              <a:rPr lang="ru-RU" dirty="0" smtClean="0"/>
              <a:t>Протоколы </a:t>
            </a:r>
            <a:r>
              <a:rPr lang="en-US" dirty="0" smtClean="0"/>
              <a:t>Application</a:t>
            </a:r>
            <a:r>
              <a:rPr lang="ru-RU" dirty="0" smtClean="0"/>
              <a:t> включают в себя представительный и прикладной уровни эталонной модели.</a:t>
            </a:r>
          </a:p>
          <a:p>
            <a:r>
              <a:rPr lang="en-US" i="1" dirty="0" smtClean="0"/>
              <a:t>IP</a:t>
            </a:r>
            <a:r>
              <a:rPr lang="ru-RU" i="1" dirty="0" smtClean="0"/>
              <a:t>-адрес</a:t>
            </a:r>
            <a:r>
              <a:rPr lang="ru-RU" dirty="0" smtClean="0"/>
              <a:t> – последовательность, состоящая из четырех байтов.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Способы передачи данных по физическим линиям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Взаимное проникновение вычислительной техники и технических средств связи оказало серьезное влияние как на структуру компьютеров, так и на структуру каналов связи.</a:t>
            </a:r>
          </a:p>
          <a:p>
            <a:r>
              <a:rPr lang="ru-RU" dirty="0" smtClean="0"/>
              <a:t>Средства связи, предназначенные для передачи информации между людьми, стали использоваться для передачи данных, т.е. для передачи информации между техническими средствами вычислительной техники, что потребовало включения в каналы связи дополнительных технических устройств.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571628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Разбивка сетей на классы А, В, С связана с разделением  масштабности (глобальности).</a:t>
            </a:r>
            <a:endParaRPr lang="ru-RU" sz="36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476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Классы </a:t>
            </a:r>
            <a:r>
              <a:rPr lang="en-US" dirty="0" smtClean="0"/>
              <a:t> D</a:t>
            </a:r>
            <a:r>
              <a:rPr lang="ru-RU" dirty="0" smtClean="0"/>
              <a:t> и</a:t>
            </a:r>
            <a:r>
              <a:rPr lang="en-US" dirty="0" smtClean="0"/>
              <a:t> E</a:t>
            </a:r>
            <a:r>
              <a:rPr lang="ru-RU" dirty="0" smtClean="0"/>
              <a:t> зарезервированы под специальные нужды.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8909626" cy="51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эффективного распределения огромного количества адресов в </a:t>
            </a:r>
            <a:r>
              <a:rPr lang="en-US" dirty="0" smtClean="0"/>
              <a:t>Internet</a:t>
            </a:r>
            <a:r>
              <a:rPr lang="ru-RU" dirty="0" smtClean="0"/>
              <a:t> решается с помощью </a:t>
            </a:r>
            <a:r>
              <a:rPr lang="ru-RU" i="1" dirty="0" smtClean="0"/>
              <a:t>доменной системы имен</a:t>
            </a:r>
            <a:r>
              <a:rPr lang="ru-RU" dirty="0" smtClean="0"/>
              <a:t> (</a:t>
            </a:r>
            <a:r>
              <a:rPr lang="en-US" i="1" dirty="0" smtClean="0"/>
              <a:t>DNS </a:t>
            </a:r>
            <a:r>
              <a:rPr lang="ru-RU" dirty="0" smtClean="0"/>
              <a:t>– </a:t>
            </a:r>
            <a:r>
              <a:rPr lang="en-US" i="1" dirty="0" smtClean="0"/>
              <a:t>Domain Name System</a:t>
            </a:r>
            <a:r>
              <a:rPr lang="ru-RU" dirty="0" smtClean="0"/>
              <a:t>), имеющей иерархическую структуру. Каждому хосту присваивается символьное имя, отражающее наиболее характерные его черты.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01122" cy="150019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Домен</a:t>
            </a:r>
            <a:r>
              <a:rPr lang="ru-RU" sz="2400" dirty="0" smtClean="0"/>
              <a:t> представляет собой группу сетей, находящихся под управлением одной организации, например компании или правительственного агентства.</a:t>
            </a:r>
            <a:endParaRPr lang="ru-RU" sz="24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14290"/>
            <a:ext cx="8643998" cy="478634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50112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 Полный адрес</a:t>
            </a:r>
            <a:r>
              <a:rPr lang="ru-RU" dirty="0" smtClean="0"/>
              <a:t> формируется справа налево добавлением имен вложенных доменов, разделенных точкой. Для отображения доменных имен на адреса </a:t>
            </a:r>
            <a:r>
              <a:rPr lang="en-US" dirty="0" smtClean="0"/>
              <a:t>IP</a:t>
            </a:r>
            <a:r>
              <a:rPr lang="ru-RU" dirty="0" smtClean="0"/>
              <a:t> существует распределенная база данных </a:t>
            </a:r>
            <a:r>
              <a:rPr lang="en-US" dirty="0" smtClean="0"/>
              <a:t>DNS</a:t>
            </a:r>
            <a:r>
              <a:rPr lang="ru-RU" dirty="0" smtClean="0"/>
              <a:t>, используя которую узлы могут преобразовывать доменные адреса в численные адреса </a:t>
            </a:r>
            <a:r>
              <a:rPr lang="en-US" dirty="0" smtClean="0"/>
              <a:t>IP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создании </a:t>
            </a:r>
            <a:r>
              <a:rPr lang="en-US" dirty="0" smtClean="0"/>
              <a:t>Internet</a:t>
            </a:r>
            <a:r>
              <a:rPr lang="ru-RU" dirty="0" smtClean="0"/>
              <a:t> в сети было определено несколько </a:t>
            </a:r>
            <a:r>
              <a:rPr lang="ru-RU" i="1" dirty="0" smtClean="0"/>
              <a:t>доменов верхнего уровня</a:t>
            </a:r>
          </a:p>
          <a:p>
            <a:r>
              <a:rPr lang="en-US" i="1" dirty="0" err="1" smtClean="0"/>
              <a:t>gov</a:t>
            </a:r>
            <a:r>
              <a:rPr lang="ru-RU" dirty="0" smtClean="0"/>
              <a:t>	– правительственные организации;</a:t>
            </a:r>
          </a:p>
          <a:p>
            <a:r>
              <a:rPr lang="en-US" i="1" dirty="0" smtClean="0"/>
              <a:t>com</a:t>
            </a:r>
            <a:r>
              <a:rPr lang="ru-RU" i="1" dirty="0" smtClean="0"/>
              <a:t>	</a:t>
            </a:r>
            <a:r>
              <a:rPr lang="ru-RU" dirty="0" smtClean="0"/>
              <a:t>– коммерческие организации;</a:t>
            </a:r>
          </a:p>
          <a:p>
            <a:r>
              <a:rPr lang="en-US" i="1" dirty="0" smtClean="0"/>
              <a:t>org</a:t>
            </a:r>
            <a:r>
              <a:rPr lang="ru-RU" i="1" dirty="0" smtClean="0"/>
              <a:t>	</a:t>
            </a:r>
            <a:r>
              <a:rPr lang="ru-RU" dirty="0" smtClean="0"/>
              <a:t>– некоммерческие организации;</a:t>
            </a:r>
          </a:p>
          <a:p>
            <a:r>
              <a:rPr lang="en-US" i="1" dirty="0" err="1" smtClean="0"/>
              <a:t>edu</a:t>
            </a:r>
            <a:r>
              <a:rPr lang="ru-RU" i="1" dirty="0" smtClean="0"/>
              <a:t>	</a:t>
            </a:r>
            <a:r>
              <a:rPr lang="ru-RU" dirty="0" smtClean="0"/>
              <a:t>– исследовательские организации и университеты;</a:t>
            </a:r>
          </a:p>
          <a:p>
            <a:r>
              <a:rPr lang="en-US" i="1" dirty="0" smtClean="0"/>
              <a:t>net</a:t>
            </a:r>
            <a:r>
              <a:rPr lang="ru-RU" i="1" dirty="0" smtClean="0"/>
              <a:t>	</a:t>
            </a:r>
            <a:r>
              <a:rPr lang="ru-RU" dirty="0" smtClean="0"/>
              <a:t>– организации, занимающиеся сетевыми технологиями.</a:t>
            </a:r>
            <a:endParaRPr lang="en-US" dirty="0" smtClean="0"/>
          </a:p>
          <a:p>
            <a:endParaRPr lang="ru-RU" dirty="0" smtClean="0"/>
          </a:p>
          <a:p>
            <a:r>
              <a:rPr lang="en-US" i="1" dirty="0" smtClean="0"/>
              <a:t>au</a:t>
            </a:r>
            <a:r>
              <a:rPr lang="ru-RU" i="1" dirty="0" smtClean="0"/>
              <a:t>	</a:t>
            </a:r>
            <a:r>
              <a:rPr lang="ru-RU" dirty="0" smtClean="0"/>
              <a:t>– Австрия;</a:t>
            </a:r>
          </a:p>
          <a:p>
            <a:r>
              <a:rPr lang="en-US" i="1" dirty="0" err="1" smtClean="0"/>
              <a:t>fr</a:t>
            </a:r>
            <a:r>
              <a:rPr lang="ru-RU" i="1" dirty="0" smtClean="0"/>
              <a:t>	</a:t>
            </a:r>
            <a:r>
              <a:rPr lang="ru-RU" dirty="0" smtClean="0"/>
              <a:t>– Франция;</a:t>
            </a:r>
          </a:p>
          <a:p>
            <a:r>
              <a:rPr lang="en-US" i="1" dirty="0" smtClean="0"/>
              <a:t>de</a:t>
            </a:r>
            <a:r>
              <a:rPr lang="ru-RU" i="1" dirty="0" smtClean="0"/>
              <a:t>	</a:t>
            </a:r>
            <a:r>
              <a:rPr lang="ru-RU" dirty="0" smtClean="0"/>
              <a:t>– Германия;</a:t>
            </a:r>
          </a:p>
          <a:p>
            <a:r>
              <a:rPr lang="en-US" i="1" dirty="0" err="1" smtClean="0"/>
              <a:t>ie</a:t>
            </a:r>
            <a:r>
              <a:rPr lang="ru-RU" i="1" dirty="0" smtClean="0"/>
              <a:t>	</a:t>
            </a:r>
            <a:r>
              <a:rPr lang="ru-RU" dirty="0" smtClean="0"/>
              <a:t>– Ирландия;</a:t>
            </a:r>
          </a:p>
          <a:p>
            <a:r>
              <a:rPr lang="en-US" i="1" dirty="0" err="1" smtClean="0"/>
              <a:t>il</a:t>
            </a:r>
            <a:r>
              <a:rPr lang="ru-RU" i="1" dirty="0" smtClean="0"/>
              <a:t>	</a:t>
            </a:r>
            <a:r>
              <a:rPr lang="ru-RU" dirty="0" smtClean="0"/>
              <a:t>– Израиль;</a:t>
            </a:r>
          </a:p>
          <a:p>
            <a:r>
              <a:rPr lang="en-US" i="1" dirty="0" smtClean="0"/>
              <a:t>it</a:t>
            </a:r>
            <a:r>
              <a:rPr lang="ru-RU" i="1" dirty="0" smtClean="0"/>
              <a:t>	</a:t>
            </a:r>
            <a:r>
              <a:rPr lang="ru-RU" dirty="0" smtClean="0"/>
              <a:t>– Италия;</a:t>
            </a:r>
          </a:p>
          <a:p>
            <a:r>
              <a:rPr lang="en-US" i="1" dirty="0" err="1" smtClean="0"/>
              <a:t>nz</a:t>
            </a:r>
            <a:r>
              <a:rPr lang="ru-RU" i="1" dirty="0" smtClean="0"/>
              <a:t>	</a:t>
            </a:r>
            <a:r>
              <a:rPr lang="ru-RU" dirty="0" smtClean="0"/>
              <a:t>– Новая Зеландия;</a:t>
            </a:r>
          </a:p>
          <a:p>
            <a:r>
              <a:rPr lang="en-US" i="1" dirty="0" err="1" smtClean="0"/>
              <a:t>ru</a:t>
            </a:r>
            <a:r>
              <a:rPr lang="ru-RU" i="1" dirty="0" smtClean="0"/>
              <a:t>	</a:t>
            </a:r>
            <a:r>
              <a:rPr lang="ru-RU" dirty="0" smtClean="0"/>
              <a:t>– Российская Федерация;</a:t>
            </a:r>
          </a:p>
          <a:p>
            <a:r>
              <a:rPr lang="en-US" i="1" dirty="0" smtClean="0"/>
              <a:t>us</a:t>
            </a:r>
            <a:r>
              <a:rPr lang="ru-RU" i="1" dirty="0" smtClean="0"/>
              <a:t>	</a:t>
            </a:r>
            <a:r>
              <a:rPr lang="ru-RU" dirty="0" smtClean="0"/>
              <a:t>– США.</a:t>
            </a:r>
          </a:p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3579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Появление </a:t>
            </a:r>
            <a:r>
              <a:rPr lang="en-US" dirty="0" smtClean="0"/>
              <a:t>Internet</a:t>
            </a:r>
            <a:r>
              <a:rPr lang="ru-RU" dirty="0" smtClean="0"/>
              <a:t> привело к появлению множества новых приложений, связанных, прежде всего, с распределением информационных ресурсов этой глобальной сети.</a:t>
            </a:r>
          </a:p>
          <a:p>
            <a:r>
              <a:rPr lang="ru-RU" dirty="0" smtClean="0"/>
              <a:t>в 1989 г. </a:t>
            </a:r>
            <a:r>
              <a:rPr lang="ru-RU" dirty="0" smtClean="0"/>
              <a:t>сотрудник </a:t>
            </a:r>
            <a:r>
              <a:rPr lang="en-US" dirty="0" smtClean="0"/>
              <a:t>CERN</a:t>
            </a:r>
            <a:r>
              <a:rPr lang="ru-RU" dirty="0" smtClean="0"/>
              <a:t> </a:t>
            </a:r>
            <a:r>
              <a:rPr lang="ru-RU" dirty="0" err="1" smtClean="0"/>
              <a:t>Тимом</a:t>
            </a:r>
            <a:r>
              <a:rPr lang="ru-RU" dirty="0" smtClean="0"/>
              <a:t> Бернс Ли </a:t>
            </a:r>
            <a:r>
              <a:rPr lang="ru-RU" dirty="0" smtClean="0"/>
              <a:t>разработан</a:t>
            </a:r>
            <a:r>
              <a:rPr lang="en-US" dirty="0" smtClean="0"/>
              <a:t> </a:t>
            </a:r>
            <a:r>
              <a:rPr lang="ru-RU" dirty="0" smtClean="0"/>
              <a:t>так </a:t>
            </a:r>
            <a:r>
              <a:rPr lang="ru-RU" dirty="0" smtClean="0"/>
              <a:t>называемую всемирную паутину – поисковую информационную систему всемирной распределенной базы данных – распределенную гипертекстовую информационную систему </a:t>
            </a:r>
            <a:r>
              <a:rPr lang="en-US" dirty="0" smtClean="0"/>
              <a:t>World Wide Web</a:t>
            </a:r>
            <a:r>
              <a:rPr lang="ru-RU" dirty="0" smtClean="0"/>
              <a:t> (</a:t>
            </a:r>
            <a:r>
              <a:rPr lang="en-US" dirty="0" smtClean="0"/>
              <a:t>WWW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заключение следует отметить, что </a:t>
            </a:r>
            <a:r>
              <a:rPr lang="en-US" dirty="0" smtClean="0"/>
              <a:t>Internet</a:t>
            </a:r>
            <a:r>
              <a:rPr lang="ru-RU" dirty="0" smtClean="0"/>
              <a:t> – не единственная ГВС такого типа.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Локальные вычислительные сети,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разновидности протоколов канального уровня,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технические средства, используемые ЛВС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то время, как глобальные сети могут быть общедоступными или частными, локальные сети, как правило, принадлежат той же организации, которая соединяет ими свое оборудование.</a:t>
            </a:r>
            <a:endParaRPr lang="en-US" dirty="0" smtClean="0"/>
          </a:p>
          <a:p>
            <a:r>
              <a:rPr lang="ru-RU" dirty="0" smtClean="0"/>
              <a:t>. Для упрощения, а соответственно удешевления аппаратных и программных средств разработчики первых локальных сетей остановились на совместном использовании для всех компьютеров единой разделяемой среды (</a:t>
            </a:r>
            <a:r>
              <a:rPr lang="en-US" dirty="0" smtClean="0"/>
              <a:t>Shared media</a:t>
            </a:r>
            <a:r>
              <a:rPr lang="ru-RU" dirty="0" smtClean="0"/>
              <a:t>), используемой компьютерами в режиме разделения времени (</a:t>
            </a:r>
            <a:r>
              <a:rPr lang="en-US" dirty="0" smtClean="0"/>
              <a:t>TDM</a:t>
            </a:r>
            <a:r>
              <a:rPr lang="ru-RU" dirty="0" smtClean="0"/>
              <a:t> – </a:t>
            </a:r>
            <a:r>
              <a:rPr lang="en-US" dirty="0" smtClean="0"/>
              <a:t>Time Division Multiplexing</a:t>
            </a:r>
            <a:r>
              <a:rPr lang="ru-RU" dirty="0" smtClean="0"/>
              <a:t>).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Изначально ЛВС имели следующие характерные особенности, отличающие их от ГВС:</a:t>
            </a:r>
          </a:p>
          <a:p>
            <a:r>
              <a:rPr lang="ru-RU" dirty="0" smtClean="0"/>
              <a:t>работает только на ограниченной территории (как правило, это территория одного здания или рабочего участка, а ее протяженность от нескольких сотен метров до километра);</a:t>
            </a:r>
          </a:p>
          <a:p>
            <a:r>
              <a:rPr lang="ru-RU" dirty="0" smtClean="0"/>
              <a:t>скорость передачи данных первоначально составляла </a:t>
            </a:r>
            <a:br>
              <a:rPr lang="ru-RU" dirty="0" smtClean="0"/>
            </a:br>
            <a:r>
              <a:rPr lang="ru-RU" dirty="0" smtClean="0"/>
              <a:t>1 – 20 Мбит/с, в современных ЛВС она равна 100 – 200 Мбит/с, а в некоторых ЛВС доходит до 10</a:t>
            </a:r>
            <a:r>
              <a:rPr lang="ru-RU" baseline="30000" dirty="0" smtClean="0"/>
              <a:t>4</a:t>
            </a:r>
            <a:r>
              <a:rPr lang="ru-RU" dirty="0" smtClean="0"/>
              <a:t> - 10</a:t>
            </a:r>
            <a:r>
              <a:rPr lang="ru-RU" baseline="30000" dirty="0" smtClean="0"/>
              <a:t>5</a:t>
            </a:r>
            <a:r>
              <a:rPr lang="ru-RU" dirty="0" smtClean="0"/>
              <a:t> Мбит/с;</a:t>
            </a:r>
          </a:p>
          <a:p>
            <a:r>
              <a:rPr lang="ru-RU" dirty="0" smtClean="0"/>
              <a:t>основной передающей средой на начальном этапе являлись витая пара и коаксиальный кабель, а в последнее время все большее распространение получает оптический кабель;</a:t>
            </a:r>
          </a:p>
          <a:p>
            <a:r>
              <a:rPr lang="ru-RU" dirty="0" smtClean="0"/>
              <a:t>к основным топологиям, используемым в ЛВС (</a:t>
            </a:r>
            <a:r>
              <a:rPr lang="ru-RU" i="1" dirty="0" smtClean="0"/>
              <a:t>топология</a:t>
            </a:r>
            <a:r>
              <a:rPr lang="ru-RU" dirty="0" smtClean="0"/>
              <a:t> в контексте компьютерной сети означает способ соединения друг с другом оконечных систем или станций), относятся шина, кольцо и звезда, а также суперпозиция этих схем в виде дерева и т.п.</a:t>
            </a:r>
            <a:r>
              <a:rPr lang="en-US" dirty="0" smtClean="0"/>
              <a:t> </a:t>
            </a:r>
            <a:r>
              <a:rPr lang="ru-RU" dirty="0" smtClean="0"/>
              <a:t>использование метода коммутации пакетов при полном отказе (в отличие от ГВС) от коммутации каналов;</a:t>
            </a:r>
          </a:p>
          <a:p>
            <a:r>
              <a:rPr lang="ru-RU" dirty="0" smtClean="0"/>
              <a:t>оперативность выполнения запросов – время прохождения запросов в ЛВС гораздо меньше ГВС.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614364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Варианты топологии локальных вычислительных сетей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8229600" cy="1785942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участке от телефонного аппарата до местной АТС происходит передача в первичной полосе частот  200 – 3100 Гц (полоса частот человеческого голоса). При этом от каждого аппарата до АТС проводится двухпроводная электрическая линия для передачи этого сигнала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всем различии ЛВС и ГВС по мере развития этих сильно отличающихся на начальном этапе сетевых технологий происходит явное их сближение, которое уже привело к значительному их взаимопроникновению.</a:t>
            </a:r>
            <a:endParaRPr lang="en-US" dirty="0" smtClean="0"/>
          </a:p>
          <a:p>
            <a:r>
              <a:rPr lang="ru-RU" dirty="0" smtClean="0"/>
              <a:t>Процесс переноса служб и технологий из глобальных сетей в локальные приобрел такой массовый характер, что появился даже специальный термин </a:t>
            </a:r>
            <a:r>
              <a:rPr lang="en-US" i="1" dirty="0" smtClean="0"/>
              <a:t>intranet</a:t>
            </a:r>
            <a:r>
              <a:rPr lang="ru-RU" i="1" dirty="0" smtClean="0"/>
              <a:t>-технологии</a:t>
            </a:r>
            <a:r>
              <a:rPr lang="ru-RU" dirty="0" smtClean="0"/>
              <a:t> (</a:t>
            </a:r>
            <a:r>
              <a:rPr lang="en-US" dirty="0" smtClean="0"/>
              <a:t>intra</a:t>
            </a:r>
            <a:r>
              <a:rPr lang="ru-RU" dirty="0" smtClean="0"/>
              <a:t> – внутренний), обозначающий применение служб внешних (глобальных) сетей во внутренних (локальных).</a:t>
            </a:r>
            <a:endParaRPr lang="en-US" dirty="0" smtClean="0"/>
          </a:p>
          <a:p>
            <a:r>
              <a:rPr lang="ru-RU" b="1" dirty="0" smtClean="0"/>
              <a:t>Методы доступа в ЛВС. </a:t>
            </a:r>
            <a:r>
              <a:rPr lang="ru-RU" dirty="0" smtClean="0"/>
              <a:t>Методы доступа в ЛВС, входящие в состав протоколов канального уровня, определены рядом стандартов </a:t>
            </a:r>
            <a:r>
              <a:rPr lang="en-US" dirty="0" smtClean="0"/>
              <a:t>IEEE</a:t>
            </a:r>
            <a:r>
              <a:rPr lang="ru-RU" dirty="0" smtClean="0"/>
              <a:t>. Наибольшее распространение получили ЛВС, использующие технологию </a:t>
            </a:r>
            <a:r>
              <a:rPr lang="en-US" dirty="0" smtClean="0"/>
              <a:t>Ethernet</a:t>
            </a:r>
            <a:r>
              <a:rPr lang="ru-RU" dirty="0" smtClean="0"/>
              <a:t> (802.3), реализованную в 1975 г. фирмой </a:t>
            </a:r>
            <a:r>
              <a:rPr lang="en-US" dirty="0" smtClean="0"/>
              <a:t>Xerox</a:t>
            </a:r>
            <a:r>
              <a:rPr lang="ru-RU" dirty="0" smtClean="0"/>
              <a:t>. Этот метод доступа опробован еще раньше в радиосети </a:t>
            </a:r>
            <a:r>
              <a:rPr lang="ru-RU" dirty="0" err="1" smtClean="0"/>
              <a:t>Алоха</a:t>
            </a:r>
            <a:r>
              <a:rPr lang="ru-RU" dirty="0" smtClean="0"/>
              <a:t>, о которой уже упоминалось ранее.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11430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 виды стандартов </a:t>
            </a:r>
            <a:r>
              <a:rPr lang="en-US" dirty="0" smtClean="0"/>
              <a:t>Ethernet</a:t>
            </a:r>
            <a:r>
              <a:rPr lang="ru-RU" dirty="0" smtClean="0"/>
              <a:t> используют один и тот же метод доступа (разделение среды) </a:t>
            </a:r>
            <a:r>
              <a:rPr lang="en-US" dirty="0" smtClean="0"/>
              <a:t>CSMA</a:t>
            </a:r>
            <a:r>
              <a:rPr lang="ru-RU" dirty="0" smtClean="0"/>
              <a:t>/</a:t>
            </a:r>
            <a:r>
              <a:rPr lang="en-US" dirty="0" smtClean="0"/>
              <a:t>CD</a:t>
            </a:r>
            <a:r>
              <a:rPr lang="ru-RU" dirty="0" smtClean="0"/>
              <a:t> (</a:t>
            </a:r>
            <a:r>
              <a:rPr lang="en-US" dirty="0" smtClean="0"/>
              <a:t>Carrier Sense Multiply Access with Collision Detection</a:t>
            </a:r>
            <a:r>
              <a:rPr lang="ru-RU" dirty="0" smtClean="0"/>
              <a:t>) – случайный множественный доступ с контролем несущей и разрешением коллизий.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002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Широкое распространение получили также сети с </a:t>
            </a:r>
            <a:r>
              <a:rPr lang="ru-RU" i="1" dirty="0" smtClean="0"/>
              <a:t>маркерным методом доступа </a:t>
            </a:r>
            <a:r>
              <a:rPr lang="ru-RU" dirty="0" smtClean="0"/>
              <a:t>(</a:t>
            </a:r>
            <a:r>
              <a:rPr lang="ru-RU" dirty="0" err="1" smtClean="0"/>
              <a:t>Token</a:t>
            </a:r>
            <a:r>
              <a:rPr lang="ru-RU" dirty="0" smtClean="0"/>
              <a:t> </a:t>
            </a:r>
            <a:r>
              <a:rPr lang="ru-RU" dirty="0" err="1" smtClean="0"/>
              <a:t>Ring</a:t>
            </a:r>
            <a:r>
              <a:rPr lang="ru-RU" dirty="0" smtClean="0"/>
              <a:t>, </a:t>
            </a:r>
            <a:r>
              <a:rPr lang="ru-RU" dirty="0" err="1" smtClean="0"/>
              <a:t>ArcNet</a:t>
            </a:r>
            <a:r>
              <a:rPr lang="ru-RU" dirty="0" smtClean="0"/>
              <a:t> и FDDI). Принципиально они очень близки, так же как и в </a:t>
            </a:r>
            <a:r>
              <a:rPr lang="ru-RU" dirty="0" err="1" smtClean="0"/>
              <a:t>Ethernet</a:t>
            </a:r>
            <a:r>
              <a:rPr lang="ru-RU" dirty="0" smtClean="0"/>
              <a:t> они имеют общую, разделяемую среду передачи данных, замкнутую, как правило, в кольцо (за исключением </a:t>
            </a:r>
            <a:r>
              <a:rPr lang="ru-RU" dirty="0" err="1" smtClean="0"/>
              <a:t>Arc</a:t>
            </a:r>
            <a:r>
              <a:rPr lang="ru-RU" dirty="0" smtClean="0"/>
              <a:t> </a:t>
            </a:r>
            <a:r>
              <a:rPr lang="ru-RU" dirty="0" err="1" smtClean="0"/>
              <a:t>Net</a:t>
            </a:r>
            <a:r>
              <a:rPr lang="ru-RU" dirty="0" smtClean="0"/>
              <a:t>) и представляющую общий ресурс. Метод доступа к среде не является случайным (как </a:t>
            </a:r>
            <a:r>
              <a:rPr lang="ru-RU" dirty="0" err="1" smtClean="0"/>
              <a:t>Ethernet</a:t>
            </a:r>
            <a:r>
              <a:rPr lang="ru-RU" dirty="0" smtClean="0"/>
              <a:t>) и основан на передаче станциям права на использование среды передачи в определенном порядке.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121444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Тем не менее, большая часть локальных сетей поддерживает протокол </a:t>
            </a:r>
            <a:r>
              <a:rPr lang="en-US" dirty="0" smtClean="0"/>
              <a:t>Ethernet</a:t>
            </a:r>
            <a:r>
              <a:rPr lang="ru-RU" dirty="0" smtClean="0"/>
              <a:t>, который к 2008 году, как уже упоминалось</a:t>
            </a:r>
            <a:r>
              <a:rPr lang="en-US" dirty="0" smtClean="0"/>
              <a:t> </a:t>
            </a:r>
            <a:r>
              <a:rPr lang="ru-RU" dirty="0" smtClean="0"/>
              <a:t>ранее, достиг скорости передачи 40 – 100 Гбит/с.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25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технических средств ЛВС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 Передающая среда, используемая в ЛВС, представлена тремя типами: витая пара, коаксиальный кабель и оптический кабель.</a:t>
            </a:r>
            <a:endParaRPr lang="en-US" dirty="0" smtClean="0"/>
          </a:p>
          <a:p>
            <a:r>
              <a:rPr lang="ru-RU" i="1" dirty="0" smtClean="0"/>
              <a:t>Оптический кабель</a:t>
            </a:r>
            <a:r>
              <a:rPr lang="ru-RU" dirty="0" smtClean="0"/>
              <a:t> сравнительно новая и наиболее перспективная передающая среда, значительно превосходящая по своим коммуникационным свойствам, рассмотренным выше, другие передающие среды.</a:t>
            </a:r>
            <a:endParaRPr lang="en-US" dirty="0" smtClean="0"/>
          </a:p>
          <a:p>
            <a:r>
              <a:rPr lang="ru-RU" dirty="0" smtClean="0"/>
              <a:t>Развитие этой технологии идет по пути создания более мощных источников излучения и уменьшения примесей в стекле</a:t>
            </a:r>
            <a:endParaRPr lang="en-US" dirty="0" smtClean="0"/>
          </a:p>
          <a:p>
            <a:r>
              <a:rPr lang="ru-RU" dirty="0" smtClean="0"/>
              <a:t>Другим фактором, повлиявшим на эволюцию волоконно-оптической линии связи (ВОЛС), стала разработка производительных приемников, принимающих световой сигнал в большом динамическом диапазоне.</a:t>
            </a:r>
          </a:p>
          <a:p>
            <a:r>
              <a:rPr lang="ru-RU" dirty="0" smtClean="0"/>
              <a:t>ВОЛС осуществляется посредством трех главных компонентов: оптического кабеля, оптического трансивера (передатчика) и приемника оптического излучения.</a:t>
            </a: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Оптическое волокно</a:t>
            </a:r>
            <a:r>
              <a:rPr lang="ru-RU" dirty="0" smtClean="0"/>
              <a:t> состоит из сердцевины и оболочки с разными показателями преломления </a:t>
            </a:r>
            <a:r>
              <a:rPr lang="en-US" i="1" dirty="0" smtClean="0"/>
              <a:t>n</a:t>
            </a:r>
            <a:r>
              <a:rPr lang="ru-RU" baseline="-25000" dirty="0" smtClean="0"/>
              <a:t>1</a:t>
            </a:r>
            <a:r>
              <a:rPr lang="ru-RU" dirty="0" smtClean="0"/>
              <a:t> и </a:t>
            </a:r>
            <a:r>
              <a:rPr lang="en-US" i="1" dirty="0" smtClean="0"/>
              <a:t>n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  <a:p>
            <a:pPr algn="ctr"/>
            <a:r>
              <a:rPr lang="ru-RU" dirty="0" smtClean="0"/>
              <a:t>По диаметру сердцевины волокно подразделяется на одно- и </a:t>
            </a:r>
            <a:r>
              <a:rPr lang="ru-RU" dirty="0" err="1" smtClean="0"/>
              <a:t>многомодовое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r>
              <a:rPr lang="ru-RU" dirty="0" smtClean="0"/>
              <a:t>Имеются две основные характеристики оптоволокна, определяющие максимальное расстояние между станциями это:</a:t>
            </a:r>
            <a:endParaRPr lang="en-US" dirty="0" smtClean="0"/>
          </a:p>
          <a:p>
            <a:r>
              <a:rPr lang="ru-RU" dirty="0" smtClean="0"/>
              <a:t>затухание определяется потерями на поглощение и на рассеяние излучения в оптическом волокне.</a:t>
            </a:r>
            <a:endParaRPr lang="en-US" dirty="0" smtClean="0"/>
          </a:p>
          <a:p>
            <a:r>
              <a:rPr lang="ru-RU" dirty="0" smtClean="0"/>
              <a:t>дисперсия характеризует зависимость скорости распространения сигнала от длины волны вводимого излучения.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8786874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600079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Оптические передатчики</a:t>
            </a:r>
            <a:r>
              <a:rPr lang="ru-RU" dirty="0" smtClean="0"/>
              <a:t> подразделяются на светоизлучающие диоды и лазеры. </a:t>
            </a:r>
            <a:endParaRPr lang="en-US" dirty="0" smtClean="0"/>
          </a:p>
          <a:p>
            <a:r>
              <a:rPr lang="ru-RU" dirty="0" smtClean="0"/>
              <a:t>В состав </a:t>
            </a:r>
            <a:r>
              <a:rPr lang="ru-RU" i="1" dirty="0" smtClean="0"/>
              <a:t>приемного устройства</a:t>
            </a:r>
            <a:r>
              <a:rPr lang="ru-RU" dirty="0" smtClean="0"/>
              <a:t> ВОЛС входят фотоприемник и электрическая цепь.</a:t>
            </a:r>
            <a:endParaRPr lang="en-US" dirty="0" smtClean="0"/>
          </a:p>
          <a:p>
            <a:r>
              <a:rPr lang="ru-RU" dirty="0" smtClean="0"/>
              <a:t>широкая полоса пропускания, которая для </a:t>
            </a:r>
            <a:r>
              <a:rPr lang="ru-RU" dirty="0" err="1" smtClean="0"/>
              <a:t>многомодового</a:t>
            </a:r>
            <a:r>
              <a:rPr lang="ru-RU" dirty="0" smtClean="0"/>
              <a:t> волокна более чем на порядок превышает полосу пропускания витой пары, а для </a:t>
            </a:r>
            <a:r>
              <a:rPr lang="ru-RU" dirty="0" err="1" smtClean="0"/>
              <a:t>одномодового</a:t>
            </a:r>
            <a:r>
              <a:rPr lang="ru-RU" dirty="0" smtClean="0"/>
              <a:t> это превышение более чем на два порядка;</a:t>
            </a:r>
          </a:p>
          <a:p>
            <a:r>
              <a:rPr lang="ru-RU" dirty="0" smtClean="0"/>
              <a:t>большие расстояния между станциями, так для </a:t>
            </a:r>
            <a:r>
              <a:rPr lang="ru-RU" dirty="0" err="1" smtClean="0"/>
              <a:t>одномодового</a:t>
            </a:r>
            <a:r>
              <a:rPr lang="ru-RU" dirty="0" smtClean="0"/>
              <a:t> волокна расстояние между станциями составляет 50 – 60 км;</a:t>
            </a:r>
          </a:p>
          <a:p>
            <a:r>
              <a:rPr lang="ru-RU" dirty="0" smtClean="0"/>
              <a:t>высокая помехозащищенность – его нечувствительность к электрическим помехам, возможность прокладки линий вблизи мощных и высоковольтных электрофизических устройств;</a:t>
            </a:r>
          </a:p>
          <a:p>
            <a:r>
              <a:rPr lang="ru-RU" dirty="0" smtClean="0"/>
              <a:t>гальваническая развязка элементов сети, т.е. волокно обладает изолирующим свойством, отсутствует потребность в заземлении;</a:t>
            </a:r>
            <a:r>
              <a:rPr lang="en-US" dirty="0" smtClean="0"/>
              <a:t> </a:t>
            </a:r>
            <a:r>
              <a:rPr lang="ru-RU" dirty="0" err="1" smtClean="0"/>
              <a:t>взрыво</a:t>
            </a:r>
            <a:r>
              <a:rPr lang="ru-RU" dirty="0" smtClean="0"/>
              <a:t>- и </a:t>
            </a:r>
            <a:r>
              <a:rPr lang="ru-RU" dirty="0" err="1" smtClean="0"/>
              <a:t>пожаробезопасность</a:t>
            </a:r>
            <a:r>
              <a:rPr lang="ru-RU" dirty="0" smtClean="0"/>
              <a:t> – отсутствие искрообразования, позволяет использовать его на химических и нефтеперерабатывающих предприятиях при обслуживании технологических процессов повышенного риска.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каждом из последующих каналов идет очень большое количество передач. Существует два типа уплотнения: </a:t>
            </a:r>
            <a:r>
              <a:rPr lang="ru-RU" sz="2400" i="1" dirty="0" smtClean="0"/>
              <a:t>частотное</a:t>
            </a:r>
            <a:r>
              <a:rPr lang="ru-RU" sz="2400" dirty="0" smtClean="0"/>
              <a:t> и </a:t>
            </a:r>
            <a:r>
              <a:rPr lang="ru-RU" sz="2400" i="1" dirty="0" smtClean="0"/>
              <a:t>временное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2. Компьютеры, включенные в сеть, различаются по своему функциональному назначению:</a:t>
            </a:r>
          </a:p>
          <a:p>
            <a:r>
              <a:rPr lang="ru-RU" i="1" dirty="0" smtClean="0"/>
              <a:t>рабочие станции</a:t>
            </a:r>
            <a:r>
              <a:rPr lang="ru-RU" dirty="0" smtClean="0"/>
              <a:t> – индивидуальные компьютеры пользователей;</a:t>
            </a:r>
          </a:p>
          <a:p>
            <a:r>
              <a:rPr lang="ru-RU" i="1" dirty="0" smtClean="0"/>
              <a:t>серверы</a:t>
            </a:r>
            <a:r>
              <a:rPr lang="ru-RU" dirty="0" smtClean="0"/>
              <a:t> – компьютеры коллективного использования различного функционального назначения.</a:t>
            </a:r>
            <a:endParaRPr lang="en-US" dirty="0" smtClean="0"/>
          </a:p>
          <a:p>
            <a:r>
              <a:rPr lang="ru-RU" dirty="0" smtClean="0"/>
              <a:t>3. Сетевые контроллеры (адаптеры) выполняют функции аппаратуры канала данных (АКД): обеспечение интерфейсных функций, буферизацию, формирование пакетов, параллельно-последова­тельные преобразования, кодирование/декодирование, доступ к кабелю и т.п.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4. В средства объединения сетей входят:</a:t>
            </a:r>
          </a:p>
          <a:p>
            <a:r>
              <a:rPr lang="ru-RU" i="1" dirty="0" smtClean="0"/>
              <a:t>повторители </a:t>
            </a:r>
            <a:r>
              <a:rPr lang="ru-RU" dirty="0" smtClean="0"/>
              <a:t>(</a:t>
            </a:r>
            <a:r>
              <a:rPr lang="en-US" dirty="0" smtClean="0"/>
              <a:t>Repeater</a:t>
            </a:r>
            <a:r>
              <a:rPr lang="ru-RU" dirty="0" smtClean="0"/>
              <a:t>) – используются для физического соединения различных сегментов кабеля локальной сети с целью увеличения общей длины сети;</a:t>
            </a:r>
          </a:p>
          <a:p>
            <a:r>
              <a:rPr lang="ru-RU" i="1" dirty="0" smtClean="0"/>
              <a:t>концентраторы</a:t>
            </a:r>
            <a:r>
              <a:rPr lang="ru-RU" dirty="0" smtClean="0"/>
              <a:t> (</a:t>
            </a:r>
            <a:r>
              <a:rPr lang="en-US" dirty="0" smtClean="0"/>
              <a:t>Hub</a:t>
            </a:r>
            <a:r>
              <a:rPr lang="ru-RU" dirty="0" smtClean="0"/>
              <a:t>) – применяются для объединения отдельных сегментов сетей в единую разделяемую среду;</a:t>
            </a:r>
          </a:p>
          <a:p>
            <a:r>
              <a:rPr lang="ru-RU" i="1" dirty="0" smtClean="0"/>
              <a:t>коммутаторы </a:t>
            </a:r>
            <a:r>
              <a:rPr lang="ru-RU" dirty="0" smtClean="0"/>
              <a:t>(</a:t>
            </a:r>
            <a:r>
              <a:rPr lang="en-US" dirty="0" smtClean="0"/>
              <a:t>Switch</a:t>
            </a:r>
            <a:r>
              <a:rPr lang="ru-RU" dirty="0" smtClean="0"/>
              <a:t>) – могут применяться вместо концентратора для повышения производительности сетей (например, в </a:t>
            </a:r>
            <a:r>
              <a:rPr lang="en-US" dirty="0" smtClean="0"/>
              <a:t>Ethernet</a:t>
            </a:r>
            <a:r>
              <a:rPr lang="ru-RU" dirty="0" smtClean="0"/>
              <a:t>), переключая сообщение на нужный сегмент;</a:t>
            </a:r>
          </a:p>
          <a:p>
            <a:r>
              <a:rPr lang="ru-RU" i="1" dirty="0" smtClean="0"/>
              <a:t>мосты</a:t>
            </a:r>
            <a:r>
              <a:rPr lang="ru-RU" dirty="0" smtClean="0"/>
              <a:t> (</a:t>
            </a:r>
            <a:r>
              <a:rPr lang="en-US" dirty="0" smtClean="0"/>
              <a:t>Bridge</a:t>
            </a:r>
            <a:r>
              <a:rPr lang="ru-RU" dirty="0" smtClean="0"/>
              <a:t>) – предназначаются для объединения или разъединения (</a:t>
            </a:r>
            <a:r>
              <a:rPr lang="en-US" dirty="0" smtClean="0"/>
              <a:t>c</a:t>
            </a:r>
            <a:r>
              <a:rPr lang="ru-RU" dirty="0" smtClean="0"/>
              <a:t> целью уменьшения трафика)  сетей,  имеющих одинаковые протоколы верхнего уровня (аппа­ратно независимые), а также для объединения сетей с различной передающей средой;</a:t>
            </a:r>
          </a:p>
          <a:p>
            <a:r>
              <a:rPr lang="ru-RU" i="1" dirty="0" err="1" smtClean="0"/>
              <a:t>маршрутизаторы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Router</a:t>
            </a:r>
            <a:r>
              <a:rPr lang="ru-RU" dirty="0" smtClean="0"/>
              <a:t>) – служат для определения оптимального маршрута сообщений между различными узлами сети и сетевыми сегментами;</a:t>
            </a:r>
          </a:p>
          <a:p>
            <a:r>
              <a:rPr lang="ru-RU" i="1" dirty="0" smtClean="0"/>
              <a:t>шлюзы</a:t>
            </a:r>
            <a:r>
              <a:rPr lang="ru-RU" dirty="0" smtClean="0"/>
              <a:t> (</a:t>
            </a:r>
            <a:r>
              <a:rPr lang="en-US" dirty="0" smtClean="0"/>
              <a:t>Gateways</a:t>
            </a:r>
            <a:r>
              <a:rPr lang="ru-RU" dirty="0" smtClean="0"/>
              <a:t>) – обеспечивают работу сетей с различными протоколами верхнего уровня.</a:t>
            </a:r>
          </a:p>
          <a:p>
            <a:r>
              <a:rPr lang="ru-RU" dirty="0" smtClean="0"/>
              <a:t>Возможны устройства, совмещающие несколько функций, например </a:t>
            </a:r>
            <a:r>
              <a:rPr lang="ru-RU" i="1" dirty="0" smtClean="0"/>
              <a:t>гибридные </a:t>
            </a:r>
            <a:r>
              <a:rPr lang="ru-RU" i="1" dirty="0" err="1" smtClean="0"/>
              <a:t>маршрутизаторы</a:t>
            </a:r>
            <a:r>
              <a:rPr lang="ru-RU" dirty="0" smtClean="0"/>
              <a:t> (</a:t>
            </a:r>
            <a:r>
              <a:rPr lang="en-US" dirty="0" err="1" smtClean="0"/>
              <a:t>brouter</a:t>
            </a:r>
            <a:r>
              <a:rPr lang="ru-RU" dirty="0" smtClean="0"/>
              <a:t>) – гибрид моста и обычного </a:t>
            </a:r>
            <a:r>
              <a:rPr lang="ru-RU" dirty="0" err="1" smtClean="0"/>
              <a:t>маршрутизатора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В заключение следует отметить, что «жизнь» вычислительных сетей очень динамична, а их классификация неоднозначна.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Беспроводное подключение узлов в локальных сетях.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Беспроводная (</a:t>
            </a:r>
            <a:r>
              <a:rPr lang="en-US" dirty="0" smtClean="0"/>
              <a:t>wireless</a:t>
            </a:r>
            <a:r>
              <a:rPr lang="ru-RU" dirty="0" smtClean="0"/>
              <a:t>) связь в локальных сетях осуществляется в инфракрасном и радиочастотном диапазоне электромагнитных волн.</a:t>
            </a:r>
            <a:endParaRPr lang="en-US" dirty="0" smtClean="0"/>
          </a:p>
          <a:p>
            <a:r>
              <a:rPr lang="ru-RU" dirty="0" smtClean="0"/>
              <a:t>Для инфракрасной связи диапазон не превышает единиц метров. Для радиосвязи, в зависимости от технологии, может быть в пределах 30 – 150 м, а при использовании внешних антенн может достигать нескольких километров.</a:t>
            </a:r>
            <a:endParaRPr lang="en-US" dirty="0" smtClean="0"/>
          </a:p>
          <a:p>
            <a:r>
              <a:rPr lang="ru-RU" dirty="0" smtClean="0"/>
              <a:t>Одна точка может обслуживать несколько мобильных узлов, но, естественно, чем больше узлов, тем меньше эффективная скорость передачи каждого из них. </a:t>
            </a:r>
            <a:endParaRPr lang="en-US" dirty="0" smtClean="0"/>
          </a:p>
          <a:p>
            <a:r>
              <a:rPr lang="ru-RU" dirty="0" smtClean="0"/>
              <a:t>В 1997 году был принят стандарт для беспроводных сетей    </a:t>
            </a:r>
            <a:r>
              <a:rPr lang="en-US" dirty="0" smtClean="0"/>
              <a:t>IEEE</a:t>
            </a:r>
            <a:r>
              <a:rPr lang="ru-RU" dirty="0" smtClean="0"/>
              <a:t> 802.11 (в народе получивший название </a:t>
            </a:r>
            <a:r>
              <a:rPr lang="en-US" dirty="0" err="1" smtClean="0"/>
              <a:t>Wi</a:t>
            </a:r>
            <a:r>
              <a:rPr lang="ru-RU" dirty="0" smtClean="0"/>
              <a:t>-</a:t>
            </a:r>
            <a:r>
              <a:rPr lang="en-US" dirty="0" err="1" smtClean="0"/>
              <a:t>Fi</a:t>
            </a:r>
            <a:r>
              <a:rPr lang="ru-RU" dirty="0" smtClean="0"/>
              <a:t>), в котором определяется несколько вариантов технологии физического и логического уровней.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Потребность в беспроводном подключении узлов к локальной сети возникает в ряде случаев использования локальных сетей на объектах здравоохранения, образования, торговли, а также для объединения локальных сетей, расположенных в разных зданиях.</a:t>
            </a:r>
          </a:p>
          <a:p>
            <a:r>
              <a:rPr lang="ru-RU" dirty="0" smtClean="0"/>
              <a:t>Использование радиодоступа обостряет вопросы безопасности, поскольку среда передачи становится неконтролируемой и наряду с ростом потребности беспроводных сетей повышается интерес к средствам из взлома и это не единственное слабое место этих сетей:</a:t>
            </a:r>
          </a:p>
          <a:p>
            <a:r>
              <a:rPr lang="ru-RU" dirty="0" smtClean="0"/>
              <a:t>- радиосигналы значительно ослабевают с расстоянием существенно быстрее, чем сигналы в любых кабельных каналах;</a:t>
            </a:r>
          </a:p>
          <a:p>
            <a:r>
              <a:rPr lang="ru-RU" dirty="0" smtClean="0"/>
              <a:t>- радиоволны отражаются от стен, мебели и оборудования и идут от передатчика к приемнику сразу несколькими путями. В результате интерференции волн в точке приема могут возникать замирания сигнала;</a:t>
            </a:r>
          </a:p>
          <a:p>
            <a:r>
              <a:rPr lang="ru-RU" dirty="0" smtClean="0"/>
              <a:t>- сигнал искажается радиопомехами от различного электрооборудования (микроволновые печи, стартеры автомобильных двигателей, лампы дневного света и т.п.;</a:t>
            </a:r>
          </a:p>
          <a:p>
            <a:r>
              <a:rPr lang="ru-RU" dirty="0" smtClean="0"/>
              <a:t>- беспроводные радиосигналы принципиально уступают оптоволоконным, </a:t>
            </a:r>
            <a:r>
              <a:rPr lang="en-US" dirty="0" smtClean="0"/>
              <a:t>Ethernet</a:t>
            </a:r>
            <a:r>
              <a:rPr lang="ru-RU" dirty="0" smtClean="0"/>
              <a:t> и </a:t>
            </a:r>
            <a:r>
              <a:rPr lang="en-US" dirty="0" smtClean="0"/>
              <a:t>ADSL</a:t>
            </a:r>
            <a:r>
              <a:rPr lang="ru-RU" dirty="0" smtClean="0"/>
              <a:t> линиям по скорости и безопасности.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связи с перечисленными трудностями отношение к беспроводным радиосетям до 2000 г. было сдержанным, однако в настоящее время ситуация резко изменилась.</a:t>
            </a:r>
            <a:endParaRPr lang="en-US" dirty="0" smtClean="0"/>
          </a:p>
          <a:p>
            <a:r>
              <a:rPr lang="en-US" dirty="0" err="1" smtClean="0"/>
              <a:t>Wi</a:t>
            </a:r>
            <a:r>
              <a:rPr lang="ru-RU" dirty="0" smtClean="0"/>
              <a:t>-</a:t>
            </a:r>
            <a:r>
              <a:rPr lang="en-US" dirty="0" err="1" smtClean="0"/>
              <a:t>Fi</a:t>
            </a:r>
            <a:r>
              <a:rPr lang="ru-RU" dirty="0" smtClean="0"/>
              <a:t> не единственные сети, использующие беспроводные радиосигналы. К сетям радиочастотного диапазона относятся также региональные сети </a:t>
            </a:r>
            <a:r>
              <a:rPr lang="en-US" dirty="0" err="1" smtClean="0"/>
              <a:t>WiMAX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тандарт</a:t>
            </a:r>
            <a:r>
              <a:rPr lang="ru-RU" dirty="0" smtClean="0"/>
              <a:t> </a:t>
            </a:r>
            <a:r>
              <a:rPr lang="en-US" dirty="0" smtClean="0"/>
              <a:t>IEEE</a:t>
            </a:r>
            <a:r>
              <a:rPr lang="ru-RU" dirty="0" smtClean="0"/>
              <a:t> 802.16 </a:t>
            </a:r>
            <a:r>
              <a:rPr lang="en-US" i="1" dirty="0" smtClean="0"/>
              <a:t>d</a:t>
            </a:r>
            <a:r>
              <a:rPr lang="ru-RU" dirty="0" smtClean="0"/>
              <a:t>, принят в 2004 г. для скоростного беспроводного обмена данными со стационарными пользователями на расстояниях до 50 км.</a:t>
            </a:r>
          </a:p>
          <a:p>
            <a:r>
              <a:rPr lang="ru-RU" dirty="0" smtClean="0"/>
              <a:t>Несмотря на первоначальное назначение технологии, разрабатывается стандарт для мобильных устройств </a:t>
            </a:r>
            <a:r>
              <a:rPr lang="en-US" dirty="0" smtClean="0"/>
              <a:t>IEEE</a:t>
            </a:r>
            <a:r>
              <a:rPr lang="ru-RU" dirty="0" smtClean="0"/>
              <a:t> 802.16</a:t>
            </a:r>
            <a:r>
              <a:rPr lang="ru-RU" i="1" dirty="0" smtClean="0"/>
              <a:t> е</a:t>
            </a:r>
            <a:r>
              <a:rPr lang="ru-RU" dirty="0" smtClean="0"/>
              <a:t>, который известен как </a:t>
            </a:r>
            <a:r>
              <a:rPr lang="en-US" dirty="0" smtClean="0"/>
              <a:t>mobile </a:t>
            </a:r>
            <a:r>
              <a:rPr lang="en-US" dirty="0" err="1" smtClean="0"/>
              <a:t>WiMAX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Безусловно отсутствие «привязки» к проводу – это важнейшее достоинство радиосетей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Еще один вид беспроводной связи, который в последнее время начинает широко применяться – это использование световых пучков, несущих кодированные сигналы. Такие сети на основе светодиодов называют оптическими, потому что передача данных в них осуществляется видимыми или невидимыми (инфракрасными) световыми волнами.</a:t>
            </a:r>
          </a:p>
          <a:p>
            <a:r>
              <a:rPr lang="ru-RU" dirty="0" smtClean="0"/>
              <a:t>Наряду с проблемой «последней миле» - трудности передачи широкополосной информации от высокоскоростных общенациональных сетей стационарным пользователям (о которой мы писали ранее) возникала похожая проблема «последних футов» - сложности передачи широкополосного трафика от оконечного устройства стационарной сетевой структуры мобильным пользователям в помещениях. И эта проблема вполне успешно может решаться с помощью </a:t>
            </a:r>
            <a:r>
              <a:rPr lang="ru-RU" dirty="0" err="1" smtClean="0"/>
              <a:t>ИК-систем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в заключении необходимо отметить, что внедрению оптической беспроводной связи способствует грядущая технология обеспечения доступа стационарным пользователям доступа на «последней миле» - широкополосная связь по силовым линиям (</a:t>
            </a:r>
            <a:r>
              <a:rPr lang="en-US" dirty="0" smtClean="0"/>
              <a:t>Broad band over Power Lines</a:t>
            </a:r>
            <a:r>
              <a:rPr lang="ru-RU" dirty="0" smtClean="0"/>
              <a:t>, </a:t>
            </a:r>
            <a:r>
              <a:rPr lang="en-US" dirty="0" err="1" smtClean="0"/>
              <a:t>BoPL</a:t>
            </a:r>
            <a:r>
              <a:rPr lang="ru-RU" dirty="0" smtClean="0"/>
              <a:t>), в которой широкополосные данные передаются по существующим силовым линиям среднего или низкого напряжения к настенным розеткам в помещениях.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Процедура на входе в магистральные линии связана с различного вида модуляцией несущих частот, а обратное преобразование на выходе из магистральных линий, соответственно, с демодуляцией.</a:t>
            </a:r>
            <a:endParaRPr lang="en-US" dirty="0" smtClean="0"/>
          </a:p>
          <a:p>
            <a:r>
              <a:rPr lang="ru-RU" i="1" dirty="0" smtClean="0"/>
              <a:t>Модуляция несущей</a:t>
            </a:r>
            <a:r>
              <a:rPr lang="ru-RU" dirty="0" smtClean="0"/>
              <a:t> – изменение ее амплитуды, частоты, фазы или комбинации этих характеристик в соответствие с передаваемым сигналом. Использование описанных средств связи для передачи данных, т.е. замена абонента-человека на техническое устройство (ЭВМ), требует включения в эту систему дополнительных устройств, адаптирующих информационные СОД к передаче по каналу связи.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зависимости от типа передачи различают аналоговые (традиционно используемые, имеющие длительную историю развития) и цифровые каналы</a:t>
            </a:r>
            <a:endParaRPr lang="en-US" dirty="0" smtClean="0"/>
          </a:p>
          <a:p>
            <a:r>
              <a:rPr lang="ru-RU" dirty="0" smtClean="0"/>
              <a:t>Термины «аналоговый» и «цифровой» соответствуют непрерывным и дискретным процессам и используются при обсуждении коммуникационных систем в различных контекстах – данных, сигналов и передачи.</a:t>
            </a:r>
          </a:p>
          <a:p>
            <a:r>
              <a:rPr lang="ru-RU" i="1" dirty="0" smtClean="0"/>
              <a:t>Аналоговые данные</a:t>
            </a:r>
            <a:r>
              <a:rPr lang="ru-RU" dirty="0" smtClean="0"/>
              <a:t> представляются физической величиной, которая может изменяться в непрерывном диапазоне значений. Величина прямо пропорциональна данным или является их функцией.</a:t>
            </a:r>
          </a:p>
          <a:p>
            <a:r>
              <a:rPr lang="ru-RU" i="1" dirty="0" smtClean="0"/>
              <a:t>Цифровые данные</a:t>
            </a:r>
            <a:r>
              <a:rPr lang="ru-RU" dirty="0" smtClean="0"/>
              <a:t> принимают дискретные значения – текст, целые числа, двоичные данные.</a:t>
            </a:r>
          </a:p>
          <a:p>
            <a:r>
              <a:rPr lang="ru-RU" i="1" dirty="0" smtClean="0"/>
              <a:t>Аналоговый сигнал</a:t>
            </a:r>
            <a:r>
              <a:rPr lang="ru-RU" dirty="0" smtClean="0"/>
              <a:t> – непрерывно изменяющаяся электромагнитная волна, распространяющаяся в различных средах.</a:t>
            </a:r>
          </a:p>
          <a:p>
            <a:r>
              <a:rPr lang="ru-RU" i="1" dirty="0" smtClean="0"/>
              <a:t>Цифровой сигнал</a:t>
            </a:r>
            <a:r>
              <a:rPr lang="ru-RU" dirty="0" smtClean="0"/>
              <a:t> – дискретный (разрывной) сигнал, такой, как последовательность импульсов напряжения.</a:t>
            </a:r>
          </a:p>
          <a:p>
            <a:r>
              <a:rPr lang="ru-RU" dirty="0" smtClean="0"/>
              <a:t>Возможны четыре вида передачи данных:</a:t>
            </a:r>
          </a:p>
          <a:p>
            <a:r>
              <a:rPr lang="ru-RU" dirty="0" smtClean="0"/>
              <a:t>цифровые данные – цифровой сигнал, используется наиболее простое оборудование;</a:t>
            </a:r>
          </a:p>
          <a:p>
            <a:r>
              <a:rPr lang="ru-RU" dirty="0" smtClean="0"/>
              <a:t>аналоговые данные – цифровой сигнал, необходимо преобразование аналоговых данных в цифровую форму, что позволяет использовать современное (высокоэффективное) оборудование передачи данных;</a:t>
            </a:r>
          </a:p>
          <a:p>
            <a:r>
              <a:rPr lang="ru-RU" dirty="0" smtClean="0"/>
              <a:t>цифровые данные – аналоговый сигнал, необходимость преобразования связана с тем, что через некоторые среды (оптоволокно, беспроводные среды) может распространяться только аналоговый сигнал;</a:t>
            </a:r>
          </a:p>
          <a:p>
            <a:r>
              <a:rPr lang="ru-RU" dirty="0" smtClean="0"/>
              <a:t>аналоговые данные – аналоговый сигнал, традиционная передача, аналоговые данные легко преобразуются в аналоговый сигнал.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Среди преимуществ цифровой передачи необходимо отметить следующие.</a:t>
            </a:r>
          </a:p>
          <a:p>
            <a:r>
              <a:rPr lang="ru-RU" dirty="0" smtClean="0"/>
              <a:t>Быстрое развитие цифровых систем и уменьшение цены и размеров оборудования, цены и размеры аналогового оборудования остаются на прежнем уровне. Обслуживание цифровых систем намного дешевле аналоговых.</a:t>
            </a:r>
          </a:p>
          <a:p>
            <a:r>
              <a:rPr lang="ru-RU" dirty="0" smtClean="0"/>
              <a:t>Использование повторителей (в цифровых системах) вместо аналоговых усилителей позволяет передавать данные на большие расстояния по менее качественным линиям (нет накопления шумов) – сохранение целостности данных.</a:t>
            </a:r>
          </a:p>
          <a:p>
            <a:r>
              <a:rPr lang="ru-RU" dirty="0" smtClean="0"/>
              <a:t>Большая пропускная способность дает возможность более полно  использовать пропускную способность оптоволокна и спутниковых средств связи. Временное разделение оказывается более эффективным, чем частотное.</a:t>
            </a:r>
          </a:p>
          <a:p>
            <a:r>
              <a:rPr lang="ru-RU" dirty="0" smtClean="0"/>
              <a:t>Используется интеграция, когда при обработке аналоговой и цифровой информации по цифровым технологиям все сигналы имеют одинаковую форму (вид­). Это позволяет сэкономить на оборудовании и трудозатратах при интеграции: голос, видео, цифровые данные.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3373</Words>
  <PresentationFormat>Экран (4:3)</PresentationFormat>
  <Paragraphs>183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Сети компьютеров и средства телекоммуникационного доступа</vt:lpstr>
      <vt:lpstr>Слайд 2</vt:lpstr>
      <vt:lpstr>Способы передачи данных по физическим линиям</vt:lpstr>
      <vt:lpstr>На участке от телефонного аппарата до местной АТС происходит передача в первичной полосе частот  200 – 3100 Гц (полоса частот человеческого голоса). При этом от каждого аппарата до АТС проводится двухпроводная электрическая линия для передачи этого сигнала</vt:lpstr>
      <vt:lpstr>В каждом из последующих каналов идет очень большое количество передач. Существует два типа уплотнения: частотное и временное.</vt:lpstr>
      <vt:lpstr>Слайд 6</vt:lpstr>
      <vt:lpstr>Слайд 7</vt:lpstr>
      <vt:lpstr>Слайд 8</vt:lpstr>
      <vt:lpstr>Слайд 9</vt:lpstr>
      <vt:lpstr>по методу передачи – асинхронные, синхронные, синхронно-асинхронные. </vt:lpstr>
      <vt:lpstr>Слайд 11</vt:lpstr>
      <vt:lpstr>Второй способ повышения эффективности использования среды передачи данных – компрессия или сжатие данных, заключающееся в уменьшении количества битов, требуемых для представления данного объема информации.</vt:lpstr>
      <vt:lpstr>Понятие подхода открытых систем, проблемы стандартизации, многоуровневый подход, стек протоколов</vt:lpstr>
      <vt:lpstr>Слайд 14</vt:lpstr>
      <vt:lpstr>Идеологическая основа стандартизации в распределенных СОД – многоуровневый подход к разработке средств сетевого взаимодействия. Вся система передачи сообщений (данных) разбивается на иерархические уровни (принцип декомпозиции) и на каждом уровне применяются свои правила взаимодействия – протоколы. Протоколом в мире коммуникаций называют распределенные алгоритмы, определяющие, каким образом осуществляется обмен данными между физическими устройствами и логическими объектами. Аналогом многоуровневого подхода может служить организация почтовой связи</vt:lpstr>
      <vt:lpstr>Слайд 16</vt:lpstr>
      <vt:lpstr>В стандарте ISO для обозначения данных, с которыми имеют дело протоколы разных уровней, используется общее название протокольный блок данных (Protocol Data Unit, PDU). Однако размеры этих блоков могут быть различны на разных уровнях протоколов. В связи с этим для обозначения единиц данных могут применяться различные названия. Наряду с термином сообщение (message), применяемом на самом верхнем уровне, применяется термин пакет (packet), применяемый на сетевом уровне, кадр (frame) на нижнем уровне.</vt:lpstr>
      <vt:lpstr>Слайд 18</vt:lpstr>
      <vt:lpstr>Глобальные вычислительные сети, методы доступа, современное состояние и ближайшие перспективы</vt:lpstr>
      <vt:lpstr>Бод – единица измерения скорости передачи в каналах связи. Названа в честь французского изобретателя телеграфного аппарата Эмиля Бодо. 1 бод  1 бит/с и зависит от методов кодирования в каналах.</vt:lpstr>
      <vt:lpstr>2. Принцип коммутации пакетов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Разбивка сетей на классы А, В, С связана с разделением  масштабности (глобальности).</vt:lpstr>
      <vt:lpstr>Классы  D и E зарезервированы под специальные нужды.</vt:lpstr>
      <vt:lpstr>Слайд 32</vt:lpstr>
      <vt:lpstr>Домен представляет собой группу сетей, находящихся под управлением одной организации, например компании или правительственного агентства.</vt:lpstr>
      <vt:lpstr>Слайд 34</vt:lpstr>
      <vt:lpstr>Слайд 35</vt:lpstr>
      <vt:lpstr>Слайд 36</vt:lpstr>
      <vt:lpstr>Локальные вычислительные сети, разновидности протоколов канального уровня, технические средства, используемые ЛВС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Структура технических средств ЛВС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Беспроводное подключение узлов в локальных сетях.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Сети компьютеров и средства телекоммуникационного доступа</dc:title>
  <cp:lastModifiedBy>andreev.v</cp:lastModifiedBy>
  <cp:revision>40</cp:revision>
  <dcterms:modified xsi:type="dcterms:W3CDTF">2009-04-28T10:24:55Z</dcterms:modified>
</cp:coreProperties>
</file>