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36"/>
          </a:xfrm>
        </p:spPr>
        <p:txBody>
          <a:bodyPr>
            <a:noAutofit/>
          </a:bodyPr>
          <a:lstStyle/>
          <a:p>
            <a:r>
              <a:rPr lang="ru-RU" sz="2000" b="1" cap="all" dirty="0" smtClean="0"/>
              <a:t>ОРГАНИЗАЦИЯ </a:t>
            </a:r>
            <a:r>
              <a:rPr lang="ru-RU" sz="2000" b="1" cap="all" dirty="0" err="1" smtClean="0"/>
              <a:t>ПрограммноГО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cap="all" dirty="0" smtClean="0"/>
              <a:t>обеспечения В пер</a:t>
            </a:r>
            <a:r>
              <a:rPr lang="en-US" sz="2000" b="1" cap="all" dirty="0" smtClean="0"/>
              <a:t>c</a:t>
            </a:r>
            <a:r>
              <a:rPr lang="ru-RU" sz="2000" b="1" cap="all" dirty="0" err="1" smtClean="0"/>
              <a:t>ональных</a:t>
            </a:r>
            <a:r>
              <a:rPr lang="ru-RU" sz="2000" b="1" cap="all" dirty="0" smtClean="0"/>
              <a:t> Компьютерах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cap="all" dirty="0" smtClean="0"/>
              <a:t>IBM</a:t>
            </a:r>
            <a:r>
              <a:rPr lang="ru-RU" sz="2000" b="1" cap="all" dirty="0" smtClean="0"/>
              <a:t>-клона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cap="all" dirty="0" smtClean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Общая структура программного обеспечения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Структура ПО может быть условно представлена в виде трех различных функциональных частей: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системное ПО;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инструментальное ПО;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прикладное ПО (или ППП).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Инструментальные средства ПК имеют ряд особенностей, связанных с созданием </a:t>
            </a:r>
            <a:r>
              <a:rPr lang="ru-RU" dirty="0" err="1" smtClean="0">
                <a:solidFill>
                  <a:schemeClr val="tx1"/>
                </a:solidFill>
              </a:rPr>
              <a:t>средо-ориентированных</a:t>
            </a:r>
            <a:r>
              <a:rPr lang="ru-RU" dirty="0" smtClean="0">
                <a:solidFill>
                  <a:schemeClr val="tx1"/>
                </a:solidFill>
              </a:rPr>
              <a:t> систем программирования.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Наблюдается устойчивая тенденция интегрировать компилятор и средства поддержки программирования, содержащие редактор текстов, макропроцессор, редактор связи (</a:t>
            </a:r>
            <a:r>
              <a:rPr lang="en-US" dirty="0" smtClean="0">
                <a:solidFill>
                  <a:schemeClr val="tx1"/>
                </a:solidFill>
              </a:rPr>
              <a:t>Linker</a:t>
            </a:r>
            <a:r>
              <a:rPr lang="ru-RU" dirty="0" smtClean="0">
                <a:solidFill>
                  <a:schemeClr val="tx1"/>
                </a:solidFill>
              </a:rPr>
              <a:t>), библиотекарь, отладчик (</a:t>
            </a:r>
            <a:r>
              <a:rPr lang="en-US" dirty="0" smtClean="0">
                <a:solidFill>
                  <a:schemeClr val="tx1"/>
                </a:solidFill>
              </a:rPr>
              <a:t>Debugger</a:t>
            </a:r>
            <a:r>
              <a:rPr lang="ru-RU" dirty="0" smtClean="0">
                <a:solidFill>
                  <a:schemeClr val="tx1"/>
                </a:solidFill>
              </a:rPr>
              <a:t>), компоновщик, инструктор (</a:t>
            </a:r>
            <a:r>
              <a:rPr lang="en-US" dirty="0" smtClean="0">
                <a:solidFill>
                  <a:schemeClr val="tx1"/>
                </a:solidFill>
              </a:rPr>
              <a:t>Help</a:t>
            </a:r>
            <a:r>
              <a:rPr lang="ru-RU" dirty="0" smtClean="0">
                <a:solidFill>
                  <a:schemeClr val="tx1"/>
                </a:solidFill>
              </a:rPr>
              <a:t>), в единую систему, представляющую собой единый объектно-ориентирован­ный командный интерфейс в виде меню и окон для манипулирования всеми перечисленными средствами.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Популярность и повсеместное распространение ПК определяется прикладным ПО.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Разработка пакетов прикладных программ разного назначения значительно изменила характер человеческой деятельности в самых различных сферах: от научных и проектных организаций до банков, бухгалтерий, отделов кадров, офисов и т.п.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Интегрированные среды на основе </a:t>
            </a:r>
            <a:r>
              <a:rPr lang="en-US" dirty="0" smtClean="0"/>
              <a:t>Delphi</a:t>
            </a:r>
            <a:r>
              <a:rPr lang="ru-RU" dirty="0" smtClean="0"/>
              <a:t> и C++ </a:t>
            </a:r>
            <a:r>
              <a:rPr lang="en-US" dirty="0" smtClean="0"/>
              <a:t>Builder</a:t>
            </a:r>
            <a:r>
              <a:rPr lang="ru-RU" dirty="0" smtClean="0"/>
              <a:t>, разработанные фирмой </a:t>
            </a:r>
            <a:r>
              <a:rPr lang="en-US" dirty="0" smtClean="0"/>
              <a:t>Borland</a:t>
            </a:r>
            <a:r>
              <a:rPr lang="ru-RU" dirty="0" smtClean="0"/>
              <a:t>, представляют новый уровень технологии разработки ПО. Общим для обеих этих сред является то, что средства объектно-ориентированного и визуального программирования дополнены средствами доступа к наиболее распространенным (как централизованным, так и распределенным) базам данных, включая продукт фирмы </a:t>
            </a:r>
            <a:r>
              <a:rPr lang="en-US" dirty="0" smtClean="0"/>
              <a:t>Borland</a:t>
            </a:r>
            <a:r>
              <a:rPr lang="ru-RU" dirty="0" smtClean="0"/>
              <a:t>-</a:t>
            </a:r>
            <a:r>
              <a:rPr lang="en-US" dirty="0" smtClean="0"/>
              <a:t>Inter Base</a:t>
            </a:r>
            <a:r>
              <a:rPr lang="ru-RU" dirty="0" smtClean="0"/>
              <a:t>. Так, в состав </a:t>
            </a:r>
            <a:r>
              <a:rPr lang="en-US" dirty="0" smtClean="0"/>
              <a:t>Delphi</a:t>
            </a:r>
            <a:r>
              <a:rPr lang="ru-RU" dirty="0" smtClean="0"/>
              <a:t>, ос­нову которого составляет </a:t>
            </a:r>
            <a:r>
              <a:rPr lang="en-US" dirty="0" smtClean="0"/>
              <a:t>Turbo</a:t>
            </a:r>
            <a:r>
              <a:rPr lang="ru-RU" dirty="0" smtClean="0"/>
              <a:t>-</a:t>
            </a:r>
            <a:r>
              <a:rPr lang="en-US" dirty="0" smtClean="0"/>
              <a:t>Pascal</a:t>
            </a:r>
            <a:r>
              <a:rPr lang="ru-RU" dirty="0" smtClean="0"/>
              <a:t>, входят следующие компоненты:</a:t>
            </a:r>
          </a:p>
          <a:p>
            <a:r>
              <a:rPr lang="ru-RU" dirty="0" smtClean="0"/>
              <a:t>мощная библиотека визуального программирования;</a:t>
            </a:r>
          </a:p>
          <a:p>
            <a:r>
              <a:rPr lang="ru-RU" dirty="0" smtClean="0"/>
              <a:t>встроенный компилятор </a:t>
            </a:r>
            <a:r>
              <a:rPr lang="en-US" dirty="0" smtClean="0"/>
              <a:t>Object Pascal</a:t>
            </a:r>
            <a:r>
              <a:rPr lang="ru-RU" dirty="0" smtClean="0"/>
              <a:t>;</a:t>
            </a:r>
          </a:p>
          <a:p>
            <a:r>
              <a:rPr lang="ru-RU" dirty="0" smtClean="0"/>
              <a:t>локальная версия </a:t>
            </a:r>
            <a:r>
              <a:rPr lang="en-US" dirty="0" smtClean="0"/>
              <a:t>Inter Base</a:t>
            </a:r>
            <a:r>
              <a:rPr lang="ru-RU" dirty="0" smtClean="0"/>
              <a:t> и многое другое.</a:t>
            </a:r>
          </a:p>
          <a:p>
            <a:r>
              <a:rPr lang="en-US" dirty="0" smtClean="0"/>
              <a:t>Borland Data Base Engine</a:t>
            </a:r>
            <a:r>
              <a:rPr lang="ru-RU" dirty="0" smtClean="0"/>
              <a:t> (</a:t>
            </a:r>
            <a:r>
              <a:rPr lang="en-US" dirty="0" smtClean="0"/>
              <a:t>BDE</a:t>
            </a:r>
            <a:r>
              <a:rPr lang="ru-RU" dirty="0" smtClean="0"/>
              <a:t>) – машина базы данных </a:t>
            </a:r>
            <a:r>
              <a:rPr lang="en-US" dirty="0" smtClean="0"/>
              <a:t>Borland</a:t>
            </a:r>
            <a:r>
              <a:rPr lang="ru-RU" dirty="0" smtClean="0"/>
              <a:t>, организующая доступ к локальным таблицам в форматах </a:t>
            </a:r>
            <a:r>
              <a:rPr lang="en-US" dirty="0" smtClean="0"/>
              <a:t>Paradox</a:t>
            </a:r>
            <a:r>
              <a:rPr lang="ru-RU" dirty="0" smtClean="0"/>
              <a:t>, </a:t>
            </a:r>
            <a:r>
              <a:rPr lang="en-US" dirty="0" smtClean="0"/>
              <a:t>dBase</a:t>
            </a:r>
            <a:r>
              <a:rPr lang="ru-RU" dirty="0" smtClean="0"/>
              <a:t>, </a:t>
            </a:r>
            <a:r>
              <a:rPr lang="en-US" dirty="0" smtClean="0"/>
              <a:t>Inter Base</a:t>
            </a:r>
            <a:r>
              <a:rPr lang="ru-RU" dirty="0" smtClean="0"/>
              <a:t>, а также через модуль </a:t>
            </a:r>
            <a:r>
              <a:rPr lang="en-US" dirty="0" smtClean="0"/>
              <a:t>SQL</a:t>
            </a:r>
            <a:r>
              <a:rPr lang="ru-RU" dirty="0" smtClean="0"/>
              <a:t>-</a:t>
            </a:r>
            <a:r>
              <a:rPr lang="en-US" dirty="0" smtClean="0"/>
              <a:t>LINK</a:t>
            </a:r>
            <a:r>
              <a:rPr lang="ru-RU" dirty="0" smtClean="0"/>
              <a:t> (</a:t>
            </a:r>
            <a:r>
              <a:rPr lang="en-US" dirty="0" smtClean="0"/>
              <a:t>SQL</a:t>
            </a:r>
            <a:r>
              <a:rPr lang="ru-RU" dirty="0" smtClean="0"/>
              <a:t>-</a:t>
            </a:r>
            <a:r>
              <a:rPr lang="en-US" dirty="0" smtClean="0"/>
              <a:t>Structured Query Language</a:t>
            </a:r>
            <a:r>
              <a:rPr lang="ru-RU" dirty="0" smtClean="0"/>
              <a:t> – язык структурированных запросов) доступ к </a:t>
            </a:r>
            <a:r>
              <a:rPr lang="en-US" dirty="0" smtClean="0"/>
              <a:t>SQL</a:t>
            </a:r>
            <a:r>
              <a:rPr lang="ru-RU" dirty="0" smtClean="0"/>
              <a:t>-серверам, таким, как </a:t>
            </a:r>
            <a:r>
              <a:rPr lang="en-US" dirty="0" smtClean="0"/>
              <a:t>Informix</a:t>
            </a:r>
            <a:r>
              <a:rPr lang="ru-RU" dirty="0" smtClean="0"/>
              <a:t>, </a:t>
            </a:r>
            <a:r>
              <a:rPr lang="en-US" dirty="0" smtClean="0"/>
              <a:t>Oracle</a:t>
            </a:r>
            <a:r>
              <a:rPr lang="ru-RU" dirty="0" smtClean="0"/>
              <a:t>, </a:t>
            </a:r>
            <a:r>
              <a:rPr lang="en-US" dirty="0" smtClean="0"/>
              <a:t>Sybase</a:t>
            </a:r>
            <a:r>
              <a:rPr lang="ru-RU" dirty="0" smtClean="0"/>
              <a:t>, </a:t>
            </a:r>
            <a:r>
              <a:rPr lang="en-US" dirty="0" smtClean="0"/>
              <a:t>MS</a:t>
            </a:r>
            <a:r>
              <a:rPr lang="ru-RU" dirty="0" smtClean="0"/>
              <a:t>-</a:t>
            </a:r>
            <a:r>
              <a:rPr lang="en-US" dirty="0" smtClean="0"/>
              <a:t>SQL</a:t>
            </a:r>
            <a:r>
              <a:rPr lang="ru-RU" dirty="0" smtClean="0"/>
              <a:t> и др.</a:t>
            </a:r>
          </a:p>
          <a:p>
            <a:r>
              <a:rPr lang="ru-RU" dirty="0" smtClean="0"/>
              <a:t>C++ </a:t>
            </a:r>
            <a:r>
              <a:rPr lang="en-US" dirty="0" smtClean="0"/>
              <a:t>Builder</a:t>
            </a:r>
            <a:r>
              <a:rPr lang="ru-RU" dirty="0" smtClean="0"/>
              <a:t> – аналогичная интегрированная инструментальная среда для разработки более сложных приложений. Так же, как и в </a:t>
            </a:r>
            <a:r>
              <a:rPr lang="en-US" dirty="0" smtClean="0"/>
              <a:t>Delphi</a:t>
            </a:r>
            <a:r>
              <a:rPr lang="ru-RU" dirty="0" smtClean="0"/>
              <a:t>, язык C++ дополнен средствами разработки графических интерфейсов и так же, как и в среде </a:t>
            </a:r>
            <a:r>
              <a:rPr lang="en-US" dirty="0" smtClean="0"/>
              <a:t>Delphi</a:t>
            </a:r>
            <a:r>
              <a:rPr lang="ru-RU" dirty="0" smtClean="0"/>
              <a:t>, с помощью </a:t>
            </a:r>
            <a:r>
              <a:rPr lang="en-US" dirty="0" smtClean="0"/>
              <a:t>BDE</a:t>
            </a:r>
            <a:r>
              <a:rPr lang="ru-RU" dirty="0" smtClean="0"/>
              <a:t> организована связь с наиболее распространенными локальными и распределенными базами данных.</a:t>
            </a:r>
          </a:p>
          <a:p>
            <a:r>
              <a:rPr lang="ru-RU" dirty="0" smtClean="0"/>
              <a:t>Развитие сетевых информационных технологий привело в рамках инструменталь­ных средств ПО ПК к дальнейшему совершенствованию средств сетевого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Краткая характеристика ОС, применяемых в ПК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До последнего времени для ПК </a:t>
            </a:r>
            <a:r>
              <a:rPr lang="en-US" dirty="0" smtClean="0"/>
              <a:t>IBM</a:t>
            </a:r>
            <a:r>
              <a:rPr lang="ru-RU" dirty="0" smtClean="0"/>
              <a:t>-клона применяются три типа локальных ОС:</a:t>
            </a:r>
          </a:p>
          <a:p>
            <a:r>
              <a:rPr lang="ru-RU" dirty="0" smtClean="0"/>
              <a:t>однопользовательская однозадачная </a:t>
            </a:r>
            <a:r>
              <a:rPr lang="en-US" dirty="0" smtClean="0"/>
              <a:t>DOS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однопользовательские многозадачные OS/2, </a:t>
            </a:r>
            <a:r>
              <a:rPr lang="en-US" dirty="0" smtClean="0"/>
              <a:t>Windows</a:t>
            </a:r>
            <a:r>
              <a:rPr lang="ru-RU" dirty="0" smtClean="0"/>
              <a:t> 95, 98, 2000, ...;</a:t>
            </a:r>
          </a:p>
          <a:p>
            <a:r>
              <a:rPr lang="ru-RU" dirty="0" smtClean="0"/>
              <a:t>многопользовательская многозадачная </a:t>
            </a:r>
            <a:r>
              <a:rPr lang="en-US" dirty="0" smtClean="0"/>
              <a:t>UNIX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Все эти ОС в определенной степени возникли в недрах фирмы </a:t>
            </a:r>
            <a:r>
              <a:rPr lang="en-US" dirty="0" smtClean="0"/>
              <a:t>Microsoft</a:t>
            </a:r>
            <a:r>
              <a:rPr lang="ru-RU" dirty="0" smtClean="0"/>
              <a:t> и имеют ряд общих черт, характерных для дисковых ОС.</a:t>
            </a:r>
            <a:endParaRPr lang="en-US" dirty="0" smtClean="0"/>
          </a:p>
          <a:p>
            <a:r>
              <a:rPr lang="ru-RU" i="1" dirty="0" smtClean="0"/>
              <a:t>1. Обеспечение автоматического запуска ОС </a:t>
            </a:r>
            <a:r>
              <a:rPr lang="ru-RU" dirty="0" smtClean="0"/>
              <a:t>с помощью комплекса программ </a:t>
            </a:r>
            <a:r>
              <a:rPr lang="en-US" dirty="0" smtClean="0"/>
              <a:t>BIOS</a:t>
            </a:r>
            <a:r>
              <a:rPr lang="ru-RU" dirty="0" smtClean="0"/>
              <a:t> (</a:t>
            </a:r>
            <a:r>
              <a:rPr lang="en-US" dirty="0" smtClean="0"/>
              <a:t>Basic Input</a:t>
            </a:r>
            <a:r>
              <a:rPr lang="ru-RU" dirty="0" smtClean="0"/>
              <a:t>/</a:t>
            </a:r>
            <a:r>
              <a:rPr lang="en-US" dirty="0" smtClean="0"/>
              <a:t>Output System</a:t>
            </a:r>
            <a:r>
              <a:rPr lang="ru-RU" dirty="0" smtClean="0"/>
              <a:t>), хранящихся в постоянном запоминающем устройстве (ПЗУ или ПП3У) и представляющих так называемое аппаратно-ориентированное ПО (</a:t>
            </a:r>
            <a:r>
              <a:rPr lang="en-US" dirty="0" smtClean="0"/>
              <a:t>Firm ware</a:t>
            </a:r>
            <a:r>
              <a:rPr lang="ru-RU" dirty="0" smtClean="0"/>
              <a:t>), поставляемое изготовителем ЭВМ.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2. Физическая организация файловой системы</a:t>
            </a:r>
            <a:r>
              <a:rPr lang="ru-RU" dirty="0" smtClean="0"/>
              <a:t> во всех указанных ОС имеет общие принципы.</a:t>
            </a:r>
            <a:endParaRPr lang="en-US" dirty="0" smtClean="0"/>
          </a:p>
          <a:p>
            <a:r>
              <a:rPr lang="ru-RU" dirty="0" smtClean="0"/>
              <a:t>Данные о том, в каком месте диска записан тот или иной файл, хранятся в системной области диска в специальных таблицах размещения файлов (</a:t>
            </a:r>
            <a:r>
              <a:rPr lang="en-US" dirty="0" smtClean="0"/>
              <a:t>FAT</a:t>
            </a:r>
            <a:r>
              <a:rPr lang="ru-RU" dirty="0" smtClean="0"/>
              <a:t>-таблицах (</a:t>
            </a:r>
            <a:r>
              <a:rPr lang="en-US" dirty="0" smtClean="0"/>
              <a:t>File Allocation Table</a:t>
            </a:r>
            <a:r>
              <a:rPr lang="ru-RU" dirty="0" smtClean="0"/>
              <a:t>)).</a:t>
            </a:r>
            <a:endParaRPr lang="en-US" dirty="0" smtClean="0"/>
          </a:p>
          <a:p>
            <a:r>
              <a:rPr lang="ru-RU" dirty="0" smtClean="0"/>
              <a:t>Наименьшей физической единицей хранения данных является сектор. Размер сектора равен 512 байт.</a:t>
            </a:r>
            <a:endParaRPr lang="en-US" dirty="0" smtClean="0"/>
          </a:p>
          <a:p>
            <a:r>
              <a:rPr lang="ru-RU" dirty="0" smtClean="0"/>
              <a:t>Группы секторов условно объединяют в кластеры. Кластер – наименьшая единица адресации данных на диске. Размер кластера в отличие от размера сектора не фиксирован и зависит от емкости диска.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3. Логическая организация</a:t>
            </a:r>
            <a:r>
              <a:rPr lang="ru-RU" dirty="0" smtClean="0"/>
              <a:t> </a:t>
            </a:r>
            <a:r>
              <a:rPr lang="ru-RU" i="1" dirty="0" smtClean="0"/>
              <a:t>функции файловой системы</a:t>
            </a:r>
            <a:r>
              <a:rPr lang="ru-RU" dirty="0" smtClean="0"/>
              <a:t> достаточно традиционна. Для пользователя она представляется в виде иерархической, древовидной структуры. </a:t>
            </a:r>
          </a:p>
          <a:p>
            <a:r>
              <a:rPr lang="ru-RU" dirty="0" smtClean="0"/>
              <a:t>К функциям обслуживания файловой структуры относятся операции, происходящие под управлением ОС:</a:t>
            </a:r>
          </a:p>
          <a:p>
            <a:r>
              <a:rPr lang="ru-RU" dirty="0" smtClean="0"/>
              <a:t>создание файлов и присваивание им имен;</a:t>
            </a:r>
          </a:p>
          <a:p>
            <a:r>
              <a:rPr lang="ru-RU" dirty="0" smtClean="0"/>
              <a:t>создание каталогов (папок) и присваивание им имен;</a:t>
            </a:r>
          </a:p>
          <a:p>
            <a:r>
              <a:rPr lang="ru-RU" dirty="0" smtClean="0"/>
              <a:t>переименование файлов и каталогов (папок);</a:t>
            </a:r>
          </a:p>
          <a:p>
            <a:r>
              <a:rPr lang="ru-RU" dirty="0" smtClean="0"/>
              <a:t>копирование и переименование файлов между дисками компьютера и между каталогами (папками) одного диска;</a:t>
            </a:r>
          </a:p>
          <a:p>
            <a:r>
              <a:rPr lang="ru-RU" dirty="0" smtClean="0"/>
              <a:t>удаление файлов и каталогов (папок);</a:t>
            </a:r>
          </a:p>
          <a:p>
            <a:r>
              <a:rPr lang="ru-RU" dirty="0" smtClean="0"/>
              <a:t>навигация по файловой структуре с целью доступа к заданному файлу, каталогу (папке);</a:t>
            </a:r>
          </a:p>
          <a:p>
            <a:r>
              <a:rPr lang="ru-RU" dirty="0" smtClean="0"/>
              <a:t>управление атрибутами файлов.</a:t>
            </a:r>
          </a:p>
          <a:p>
            <a:r>
              <a:rPr lang="ru-RU" dirty="0" smtClean="0"/>
              <a:t>Атрибуты – дополнительные параметры, определяющие свойства файлов. ОС позволяет их контролировать и изменять. Состояние атрибутов учитывается при проведении автоматических операций с файлами.</a:t>
            </a:r>
          </a:p>
          <a:p>
            <a:r>
              <a:rPr lang="ru-RU" dirty="0" smtClean="0"/>
              <a:t>Основных атрибутов четыре:</a:t>
            </a:r>
          </a:p>
          <a:p>
            <a:r>
              <a:rPr lang="ru-RU" dirty="0" smtClean="0"/>
              <a:t>1) только для чтения (</a:t>
            </a:r>
            <a:r>
              <a:rPr lang="en-US" dirty="0" smtClean="0"/>
              <a:t>Read only</a:t>
            </a:r>
            <a:r>
              <a:rPr lang="ru-RU" dirty="0" smtClean="0"/>
              <a:t>);</a:t>
            </a:r>
          </a:p>
          <a:p>
            <a:r>
              <a:rPr lang="ru-RU" dirty="0" smtClean="0"/>
              <a:t>2) скрытый (</a:t>
            </a:r>
            <a:r>
              <a:rPr lang="en-US" dirty="0" smtClean="0"/>
              <a:t>Hidden</a:t>
            </a:r>
            <a:r>
              <a:rPr lang="ru-RU" dirty="0" smtClean="0"/>
              <a:t>);</a:t>
            </a:r>
          </a:p>
          <a:p>
            <a:r>
              <a:rPr lang="ru-RU" dirty="0" smtClean="0"/>
              <a:t>3) системный (</a:t>
            </a:r>
            <a:r>
              <a:rPr lang="en-US" dirty="0" smtClean="0"/>
              <a:t>System</a:t>
            </a:r>
            <a:r>
              <a:rPr lang="ru-RU" dirty="0" smtClean="0"/>
              <a:t>);</a:t>
            </a:r>
          </a:p>
          <a:p>
            <a:r>
              <a:rPr lang="ru-RU" dirty="0" smtClean="0"/>
              <a:t>4) архивный (</a:t>
            </a:r>
            <a:r>
              <a:rPr lang="en-US" dirty="0" smtClean="0"/>
              <a:t>Archive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/>
          <a:lstStyle/>
          <a:p>
            <a:r>
              <a:rPr lang="en-US" b="1" dirty="0" smtClean="0"/>
              <a:t>UNIX.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8"/>
          </a:xfrm>
        </p:spPr>
        <p:txBody>
          <a:bodyPr/>
          <a:lstStyle/>
          <a:p>
            <a:r>
              <a:rPr lang="ru-RU" dirty="0" smtClean="0"/>
              <a:t>Среди многопользовательских ОС </a:t>
            </a:r>
            <a:r>
              <a:rPr lang="en-US" dirty="0" smtClean="0"/>
              <a:t>UNIX</a:t>
            </a:r>
            <a:r>
              <a:rPr lang="ru-RU" dirty="0" smtClean="0"/>
              <a:t> занимает особое место. Предназначенная для профессионалов в области вычислительной техники эта мощная и совершенная система имеет рациональный и упорядоченный синтаксис.</a:t>
            </a:r>
          </a:p>
          <a:p>
            <a:r>
              <a:rPr lang="en-US" dirty="0" smtClean="0"/>
              <a:t>UNIX</a:t>
            </a:r>
            <a:r>
              <a:rPr lang="ru-RU" dirty="0" smtClean="0"/>
              <a:t> – рекордсмен-долгожитель среди всех существовавших и всех существующих ОС.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 чем же причины популярности </a:t>
            </a:r>
            <a:r>
              <a:rPr lang="en-US" dirty="0" smtClean="0"/>
              <a:t>UNIX</a:t>
            </a:r>
            <a:r>
              <a:rPr lang="ru-RU" dirty="0" smtClean="0"/>
              <a:t>?</a:t>
            </a:r>
          </a:p>
          <a:p>
            <a:r>
              <a:rPr lang="ru-RU" dirty="0" smtClean="0"/>
              <a:t>1. Код системы на 80 – 90 % написан на языке С (≈ 10000 строк на С и 1000 строк </a:t>
            </a:r>
            <a:r>
              <a:rPr lang="en-US" dirty="0" smtClean="0"/>
              <a:t>ASS</a:t>
            </a:r>
            <a:r>
              <a:rPr lang="ru-RU" dirty="0" smtClean="0"/>
              <a:t>), что сделало ее простой для понимания, изменений и переноса на другие платформы. По оценкам одного из создателей </a:t>
            </a:r>
            <a:r>
              <a:rPr lang="en-US" dirty="0" smtClean="0"/>
              <a:t>UNIX</a:t>
            </a:r>
            <a:r>
              <a:rPr lang="ru-RU" dirty="0" smtClean="0"/>
              <a:t>, Дениса </a:t>
            </a:r>
            <a:r>
              <a:rPr lang="ru-RU" dirty="0" err="1" smtClean="0"/>
              <a:t>Ричи</a:t>
            </a:r>
            <a:r>
              <a:rPr lang="ru-RU" dirty="0" smtClean="0"/>
              <a:t>, система на языке С имела на 20</a:t>
            </a:r>
            <a:r>
              <a:rPr lang="en-US" dirty="0" smtClean="0"/>
              <a:t> </a:t>
            </a:r>
            <a:r>
              <a:rPr lang="ru-RU" dirty="0" smtClean="0"/>
              <a:t>– 40 % больший размер, а производительность ее была на 20 % ниже аналогичной системы, написанной на Ассемблере. Однако ясность и переносимость (а в результате – и открытость системы) сыграли решающую роль в ее популярности. Система легко расширяема и настраиваема.</a:t>
            </a:r>
          </a:p>
          <a:p>
            <a:r>
              <a:rPr lang="ru-RU" dirty="0" smtClean="0"/>
              <a:t>2. </a:t>
            </a:r>
            <a:r>
              <a:rPr lang="en-US" dirty="0" smtClean="0"/>
              <a:t>UNIX</a:t>
            </a:r>
            <a:r>
              <a:rPr lang="ru-RU" dirty="0" smtClean="0"/>
              <a:t> – многозадачная многопользовательская система (с поддержкой «</a:t>
            </a:r>
            <a:r>
              <a:rPr lang="ru-RU" dirty="0" err="1" smtClean="0"/>
              <a:t>многонитевидности</a:t>
            </a:r>
            <a:r>
              <a:rPr lang="ru-RU" dirty="0" smtClean="0"/>
              <a:t>») с широким спектром услуг. Один мощный сервер может обслуживать запросы большого количества пользователей, выполняя различные функции: работать как вычислительный сервер, обслуживать сотни пользователей как сервер баз данных, как сетевой сервер, поддерживающий важнейшие приложения в сети (</a:t>
            </a:r>
            <a:r>
              <a:rPr lang="en-US" dirty="0" smtClean="0"/>
              <a:t>telnet</a:t>
            </a:r>
            <a:r>
              <a:rPr lang="ru-RU" dirty="0" smtClean="0"/>
              <a:t>, </a:t>
            </a:r>
            <a:r>
              <a:rPr lang="en-US" dirty="0" smtClean="0"/>
              <a:t>ftp</a:t>
            </a:r>
            <a:r>
              <a:rPr lang="ru-RU" dirty="0" smtClean="0"/>
              <a:t>, электронную почту, службу имен </a:t>
            </a:r>
            <a:r>
              <a:rPr lang="en-US" dirty="0" smtClean="0"/>
              <a:t>DNS</a:t>
            </a:r>
            <a:r>
              <a:rPr lang="ru-RU" dirty="0" smtClean="0"/>
              <a:t> и т.д.), может использоваться и как сетевой </a:t>
            </a:r>
            <a:r>
              <a:rPr lang="ru-RU" dirty="0" err="1" smtClean="0"/>
              <a:t>маршрутизатор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 Наличие стандартов (несмотря на многообразие версий </a:t>
            </a:r>
            <a:r>
              <a:rPr lang="en-US" dirty="0" smtClean="0"/>
              <a:t>UNIX</a:t>
            </a:r>
            <a:r>
              <a:rPr lang="ru-RU" dirty="0" smtClean="0"/>
              <a:t> основой всего семейства являются принципиально одинаковая архитектура и ряд стандартных интерфейсов) позволяет обслуживать различные версии без большого труда опытным администраторам, пользователям переход на другою версию и вовсе может оказаться незаметным.</a:t>
            </a:r>
          </a:p>
          <a:p>
            <a:r>
              <a:rPr lang="ru-RU" dirty="0" smtClean="0"/>
              <a:t>4. Используется единая, легко обслуживаемая файловая система (основные концепции которой в дальнейшем использовались и в ОС ПК). Файловая система – не только доступ к файлам, хранящимся на диске. Через унифицированный интерфейс файловой системы осуществляется доступ к терминалам, принтерам, магнитным лентам, сети и даже памяти.</a:t>
            </a:r>
          </a:p>
          <a:p>
            <a:r>
              <a:rPr lang="ru-RU" dirty="0" smtClean="0"/>
              <a:t>5. Развитые коммуникационные протоколы и сетевая обработка – семейство протоколов TCP/IP, стандартизованных в 1983 г. и являющихся основными протоколами ГВС </a:t>
            </a:r>
            <a:r>
              <a:rPr lang="en-US" dirty="0" smtClean="0"/>
              <a:t>Internet</a:t>
            </a:r>
            <a:r>
              <a:rPr lang="ru-RU" dirty="0" smtClean="0"/>
              <a:t>, было разработано в 70-х годах специально для ОС </a:t>
            </a:r>
            <a:r>
              <a:rPr lang="en-US" dirty="0" smtClean="0"/>
              <a:t>UNIX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 Имеется простой, но мощный модульный пользовательский интерфейс, содержащий в своем распоряжении набор утилит, каждая из которых решает узкую специализированную задачу и при помощи которых можно конструировать сложные комплексы.</a:t>
            </a:r>
          </a:p>
          <a:p>
            <a:r>
              <a:rPr lang="ru-RU" dirty="0" smtClean="0"/>
              <a:t>7. Обладает высокой надежностью и защищенностью системы как от случайных ошибок, так и от несанкционированного доступа.</a:t>
            </a:r>
          </a:p>
          <a:p>
            <a:r>
              <a:rPr lang="ru-RU" dirty="0" smtClean="0"/>
              <a:t>8. Имеется очень большое количество приложений, в том числе свободно распространяемых, начиная от простейших текстовых редакторов и заканчивая мощными системами управления базами данных.</a:t>
            </a:r>
          </a:p>
          <a:p>
            <a:r>
              <a:rPr lang="ru-RU" dirty="0" smtClean="0"/>
              <a:t>9. </a:t>
            </a:r>
            <a:r>
              <a:rPr lang="ru-RU" dirty="0" err="1" smtClean="0"/>
              <a:t>Масштабируемость</a:t>
            </a:r>
            <a:r>
              <a:rPr lang="ru-RU" dirty="0" smtClean="0"/>
              <a:t> от рабочих станций до </a:t>
            </a:r>
            <a:r>
              <a:rPr lang="ru-RU" dirty="0" err="1" smtClean="0"/>
              <a:t>мэйнфреймов</a:t>
            </a:r>
            <a:r>
              <a:rPr lang="ru-RU" dirty="0" smtClean="0"/>
              <a:t> и систем с массивным </a:t>
            </a:r>
            <a:r>
              <a:rPr lang="ru-RU" dirty="0" err="1" smtClean="0"/>
              <a:t>параллелелизмом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10. Поддержка большинства процессорных технологий.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Инструментальное программное обеспечение ПК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Как и прежде, на сегодняшний день наиболее распространенными являются два семейства языков, выпускаемых фирмами </a:t>
            </a:r>
            <a:r>
              <a:rPr lang="en-US" dirty="0" smtClean="0"/>
              <a:t>Microsoft</a:t>
            </a:r>
            <a:r>
              <a:rPr lang="ru-RU" dirty="0" smtClean="0"/>
              <a:t> и </a:t>
            </a:r>
            <a:r>
              <a:rPr lang="en-US" dirty="0" smtClean="0"/>
              <a:t>Borland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Среди первых версий семейство языков фирмы </a:t>
            </a:r>
            <a:r>
              <a:rPr lang="en-US" dirty="0" smtClean="0"/>
              <a:t>Microsoft</a:t>
            </a:r>
            <a:r>
              <a:rPr lang="ru-RU" dirty="0" smtClean="0"/>
              <a:t> имеет:</a:t>
            </a:r>
          </a:p>
          <a:p>
            <a:r>
              <a:rPr lang="ru-RU" dirty="0" smtClean="0"/>
              <a:t>макроассемблер </a:t>
            </a:r>
            <a:r>
              <a:rPr lang="en-US" dirty="0" smtClean="0"/>
              <a:t>MASM</a:t>
            </a:r>
            <a:r>
              <a:rPr lang="ru-RU" dirty="0" smtClean="0"/>
              <a:t>;</a:t>
            </a:r>
          </a:p>
          <a:p>
            <a:r>
              <a:rPr lang="en-US" dirty="0" smtClean="0"/>
              <a:t>MS Fortran</a:t>
            </a:r>
            <a:r>
              <a:rPr lang="ru-RU" dirty="0" smtClean="0"/>
              <a:t>;</a:t>
            </a:r>
          </a:p>
          <a:p>
            <a:r>
              <a:rPr lang="en-US" dirty="0" smtClean="0"/>
              <a:t>MS </a:t>
            </a:r>
            <a:r>
              <a:rPr lang="ru-RU" dirty="0" smtClean="0"/>
              <a:t>С;</a:t>
            </a:r>
          </a:p>
          <a:p>
            <a:r>
              <a:rPr lang="en-US" dirty="0" smtClean="0"/>
              <a:t>MS Pascal</a:t>
            </a:r>
            <a:r>
              <a:rPr lang="ru-RU" dirty="0" smtClean="0"/>
              <a:t>;</a:t>
            </a:r>
          </a:p>
          <a:p>
            <a:r>
              <a:rPr lang="en-US" dirty="0" smtClean="0"/>
              <a:t>MS Basic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Стартовое семейство языков программирования фирмы </a:t>
            </a:r>
            <a:r>
              <a:rPr lang="en-US" dirty="0" smtClean="0"/>
              <a:t>Borland</a:t>
            </a:r>
            <a:r>
              <a:rPr lang="ru-RU" dirty="0" smtClean="0"/>
              <a:t> имеет:</a:t>
            </a:r>
          </a:p>
          <a:p>
            <a:r>
              <a:rPr lang="ru-RU" dirty="0" smtClean="0"/>
              <a:t>макроассемблер </a:t>
            </a:r>
            <a:r>
              <a:rPr lang="en-US" dirty="0" smtClean="0"/>
              <a:t>TASM</a:t>
            </a:r>
            <a:r>
              <a:rPr lang="ru-RU" dirty="0" smtClean="0"/>
              <a:t>;</a:t>
            </a:r>
          </a:p>
          <a:p>
            <a:r>
              <a:rPr lang="en-US" dirty="0" smtClean="0"/>
              <a:t>Turbo</a:t>
            </a:r>
            <a:r>
              <a:rPr lang="ru-RU" dirty="0" smtClean="0"/>
              <a:t> С;</a:t>
            </a:r>
          </a:p>
          <a:p>
            <a:r>
              <a:rPr lang="en-US" dirty="0" smtClean="0"/>
              <a:t>Turbo C</a:t>
            </a:r>
            <a:r>
              <a:rPr lang="ru-RU" dirty="0" smtClean="0"/>
              <a:t>++;</a:t>
            </a:r>
          </a:p>
          <a:p>
            <a:r>
              <a:rPr lang="en-US" dirty="0" smtClean="0"/>
              <a:t>Turbo Basic;</a:t>
            </a:r>
            <a:endParaRPr lang="ru-RU" dirty="0" smtClean="0"/>
          </a:p>
          <a:p>
            <a:r>
              <a:rPr lang="en-US" dirty="0" smtClean="0"/>
              <a:t>Turbo Prolog;</a:t>
            </a:r>
            <a:endParaRPr lang="ru-RU" dirty="0" smtClean="0"/>
          </a:p>
          <a:p>
            <a:r>
              <a:rPr lang="en-US" dirty="0" smtClean="0"/>
              <a:t>Borland C++.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r>
              <a:rPr lang="ru-RU" dirty="0" smtClean="0"/>
              <a:t>Из многочисленных менее популярных других языков программирования можно назвать:</a:t>
            </a:r>
          </a:p>
          <a:p>
            <a:r>
              <a:rPr lang="en-US" dirty="0" err="1" smtClean="0"/>
              <a:t>Mulisp</a:t>
            </a:r>
            <a:r>
              <a:rPr lang="en-US" dirty="0" smtClean="0"/>
              <a:t> </a:t>
            </a:r>
            <a:r>
              <a:rPr lang="ru-RU" dirty="0" smtClean="0"/>
              <a:t>фирмы</a:t>
            </a:r>
            <a:r>
              <a:rPr lang="en-US" dirty="0" smtClean="0"/>
              <a:t> </a:t>
            </a:r>
            <a:r>
              <a:rPr lang="en-US" dirty="0" err="1" smtClean="0"/>
              <a:t>Soft.house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Modula 2 </a:t>
            </a:r>
            <a:r>
              <a:rPr lang="ru-RU" dirty="0" smtClean="0"/>
              <a:t>фирмы</a:t>
            </a:r>
            <a:r>
              <a:rPr lang="en-US" dirty="0" smtClean="0"/>
              <a:t> Logitech;</a:t>
            </a:r>
            <a:endParaRPr lang="ru-RU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ru-RU" dirty="0" smtClean="0"/>
              <a:t>фирмы</a:t>
            </a:r>
            <a:r>
              <a:rPr lang="en-US" dirty="0" smtClean="0"/>
              <a:t> </a:t>
            </a:r>
            <a:r>
              <a:rPr lang="en-US" dirty="0" err="1" smtClean="0"/>
              <a:t>Artek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Smalltalk </a:t>
            </a:r>
            <a:r>
              <a:rPr lang="ru-RU" dirty="0" smtClean="0"/>
              <a:t>фирмы</a:t>
            </a:r>
            <a:r>
              <a:rPr lang="en-US" dirty="0" smtClean="0"/>
              <a:t> </a:t>
            </a:r>
            <a:r>
              <a:rPr lang="en-US" dirty="0" err="1" smtClean="0"/>
              <a:t>Digitalk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ru-RU" dirty="0" smtClean="0"/>
              <a:t>фирмы </a:t>
            </a:r>
            <a:r>
              <a:rPr lang="en-US" dirty="0" err="1" smtClean="0"/>
              <a:t>Alsys</a:t>
            </a:r>
            <a:r>
              <a:rPr lang="ru-RU" dirty="0" smtClean="0"/>
              <a:t>;</a:t>
            </a:r>
          </a:p>
          <a:p>
            <a:r>
              <a:rPr lang="en-US" dirty="0" err="1" smtClean="0"/>
              <a:t>MProlog</a:t>
            </a:r>
            <a:r>
              <a:rPr lang="en-US" dirty="0" smtClean="0"/>
              <a:t> </a:t>
            </a:r>
            <a:r>
              <a:rPr lang="ru-RU" dirty="0" smtClean="0"/>
              <a:t>фирмы </a:t>
            </a:r>
            <a:r>
              <a:rPr lang="en-US" dirty="0" err="1" smtClean="0"/>
              <a:t>Logicware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Все эти старые традиционные языки приобрели объектные черты, т.е. стали объектно-ориентированными. Первая объектно-ориентированная надстройка появилась у языка С. Затем как </a:t>
            </a:r>
            <a:r>
              <a:rPr lang="en-US" dirty="0" smtClean="0"/>
              <a:t>Microsoft</a:t>
            </a:r>
            <a:r>
              <a:rPr lang="ru-RU" dirty="0" smtClean="0"/>
              <a:t>, так и </a:t>
            </a:r>
            <a:r>
              <a:rPr lang="en-US" dirty="0" smtClean="0"/>
              <a:t>Borland</a:t>
            </a:r>
            <a:r>
              <a:rPr lang="ru-RU" dirty="0" smtClean="0"/>
              <a:t> взяли за основу </a:t>
            </a:r>
            <a:r>
              <a:rPr lang="en-US" dirty="0" smtClean="0"/>
              <a:t>Object Pascal</a:t>
            </a:r>
            <a:r>
              <a:rPr lang="ru-RU" dirty="0" smtClean="0"/>
              <a:t> от </a:t>
            </a:r>
            <a:r>
              <a:rPr lang="en-US" dirty="0" smtClean="0"/>
              <a:t>Apple</a:t>
            </a:r>
            <a:r>
              <a:rPr lang="ru-RU" dirty="0" smtClean="0"/>
              <a:t> (разработанный </a:t>
            </a:r>
            <a:r>
              <a:rPr lang="ru-RU" dirty="0" err="1" smtClean="0"/>
              <a:t>Никлаусом</a:t>
            </a:r>
            <a:r>
              <a:rPr lang="ru-RU" dirty="0" smtClean="0"/>
              <a:t> Виртом) и выпустили свои первые версии языков </a:t>
            </a:r>
            <a:r>
              <a:rPr lang="en-US" dirty="0" smtClean="0"/>
              <a:t>Quick Pascal</a:t>
            </a:r>
            <a:r>
              <a:rPr lang="ru-RU" dirty="0" smtClean="0"/>
              <a:t> и </a:t>
            </a:r>
            <a:r>
              <a:rPr lang="en-US" dirty="0" smtClean="0"/>
              <a:t>Turbo</a:t>
            </a:r>
            <a:r>
              <a:rPr lang="ru-RU" dirty="0" smtClean="0"/>
              <a:t>-</a:t>
            </a:r>
            <a:r>
              <a:rPr lang="en-US" dirty="0" smtClean="0"/>
              <a:t>Pascal</a:t>
            </a:r>
            <a:r>
              <a:rPr lang="ru-RU" dirty="0" smtClean="0"/>
              <a:t>. Значительное развитие получила инструментальная среда </a:t>
            </a:r>
            <a:r>
              <a:rPr lang="en-US" dirty="0" smtClean="0"/>
              <a:t>MS FORTRAN</a:t>
            </a:r>
            <a:r>
              <a:rPr lang="ru-RU" dirty="0" smtClean="0"/>
              <a:t> фирмы </a:t>
            </a:r>
            <a:r>
              <a:rPr lang="en-US" dirty="0" smtClean="0"/>
              <a:t>Microsoft</a:t>
            </a:r>
            <a:r>
              <a:rPr lang="ru-RU" dirty="0" smtClean="0"/>
              <a:t>, начальные версии которой имели скромные возможности. </a:t>
            </a:r>
            <a:r>
              <a:rPr lang="ru-RU" dirty="0" err="1" smtClean="0"/>
              <a:t>Microsoft</a:t>
            </a:r>
            <a:r>
              <a:rPr lang="ru-RU" dirty="0" smtClean="0"/>
              <a:t> FORTRAN </a:t>
            </a:r>
            <a:r>
              <a:rPr lang="ru-RU" dirty="0" err="1" smtClean="0"/>
              <a:t>Power</a:t>
            </a:r>
            <a:r>
              <a:rPr lang="ru-RU" dirty="0" smtClean="0"/>
              <a:t> </a:t>
            </a:r>
            <a:r>
              <a:rPr lang="ru-RU" dirty="0" err="1" smtClean="0"/>
              <a:t>Station</a:t>
            </a:r>
            <a:r>
              <a:rPr lang="ru-RU" dirty="0" smtClean="0"/>
              <a:t> наряду с полноценной реализацией объектно-ориентированного стандарта Фортран-95 имеет широкий набор графических библиотек, удобную инструментальную среду и т.п. Характерным расширением этих языков для ПК </a:t>
            </a:r>
            <a:r>
              <a:rPr lang="en-US" dirty="0" smtClean="0"/>
              <a:t>IBM</a:t>
            </a:r>
            <a:r>
              <a:rPr lang="ru-RU" dirty="0" smtClean="0"/>
              <a:t> являлась их так называемая «визуальность», т.е. появление встроенных объектов для программирования пользовательских интерфейсов в среде </a:t>
            </a:r>
            <a:r>
              <a:rPr lang="en-US" dirty="0" smtClean="0"/>
              <a:t>Windows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Первой и очень удачной реализацией «визуальных» языков явился разработанный </a:t>
            </a:r>
            <a:r>
              <a:rPr lang="en-US" dirty="0" smtClean="0"/>
              <a:t>Microsoft</a:t>
            </a:r>
            <a:r>
              <a:rPr lang="ru-RU" dirty="0" smtClean="0"/>
              <a:t> язык </a:t>
            </a:r>
            <a:r>
              <a:rPr lang="en-US" dirty="0" smtClean="0"/>
              <a:t>Visual Basic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706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ОРГАНИЗАЦИЯ ПрограммноГО обеспечения В перcональных Компьютерах IBM-клона   </vt:lpstr>
      <vt:lpstr>Краткая характеристика ОС, применяемых в ПК</vt:lpstr>
      <vt:lpstr>Слайд 3</vt:lpstr>
      <vt:lpstr>Слайд 4</vt:lpstr>
      <vt:lpstr>UNIX.</vt:lpstr>
      <vt:lpstr>Слайд 6</vt:lpstr>
      <vt:lpstr>Инструментальное программное обеспечение ПК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ПрограммноГО обеспечения В перcональных Компьютерах IBM-клона   </dc:title>
  <cp:lastModifiedBy>andreev.v</cp:lastModifiedBy>
  <cp:revision>9</cp:revision>
  <dcterms:modified xsi:type="dcterms:W3CDTF">2012-02-07T14:04:02Z</dcterms:modified>
</cp:coreProperties>
</file>